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76" r:id="rId1"/>
  </p:sldMasterIdLst>
  <p:notesMasterIdLst>
    <p:notesMasterId r:id="rId10"/>
  </p:notesMasterIdLst>
  <p:sldIdLst>
    <p:sldId id="256" r:id="rId2"/>
    <p:sldId id="257" r:id="rId3"/>
    <p:sldId id="258" r:id="rId4"/>
    <p:sldId id="259" r:id="rId5"/>
    <p:sldId id="269" r:id="rId6"/>
    <p:sldId id="266" r:id="rId7"/>
    <p:sldId id="267" r:id="rId8"/>
    <p:sldId id="268" r:id="rId9"/>
  </p:sldIdLst>
  <p:sldSz cx="14630400" cy="8229600"/>
  <p:notesSz cx="8229600" cy="14630400"/>
  <p:embeddedFontLst>
    <p:embeddedFont>
      <p:font typeface="Calibri Light" panose="020F0302020204030204" pitchFamily="34" charset="0"/>
      <p:regular r:id="rId11"/>
      <p:italic r:id="rId12"/>
    </p:embeddedFont>
    <p:embeddedFont>
      <p:font typeface="DM Sans Semi Bold" panose="020B0604020202020204" charset="0"/>
      <p:regular r:id="rId13"/>
    </p:embeddedFont>
    <p:embeddedFont>
      <p:font typeface="Inter Bold" panose="02000803000000020004" pitchFamily="2" charset="0"/>
      <p:bold r:id="rId14"/>
    </p:embeddedFont>
    <p:embeddedFont>
      <p:font typeface="Inter" panose="02000503000000020004" pitchFamily="2" charset="0"/>
      <p:regular r:id="rId15"/>
    </p:embeddedFont>
    <p:embeddedFont>
      <p:font typeface="Calibri" panose="020F0502020204030204" pitchFamily="34" charset="0"/>
      <p:regular r:id="rId16"/>
      <p:bold r:id="rId17"/>
      <p:italic r:id="rId18"/>
      <p:boldItalic r:id="rId19"/>
    </p:embeddedFont>
    <p:embeddedFont>
      <p:font typeface="DM Sans"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74" autoAdjust="0"/>
    <p:restoredTop sz="94610"/>
  </p:normalViewPr>
  <p:slideViewPr>
    <p:cSldViewPr snapToGrid="0" snapToObjects="1">
      <p:cViewPr varScale="1">
        <p:scale>
          <a:sx n="60" d="100"/>
          <a:sy n="60" d="100"/>
        </p:scale>
        <p:origin x="88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7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BDF68E2-58F2-4D09-BE8B-E3BD06533059}" type="datetimeFigureOut">
              <a:rPr lang="en-US" smtClean="0"/>
              <a:t>2/22/2026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59026581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2D6473-DF6D-4702-B328-E0DD40540A4E}" type="datetimeFigureOut">
              <a:rPr lang="en-US" smtClean="0"/>
              <a:t>2/22/2026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0457295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6F7E3A-B166-407D-9866-32884E7D5B37}" type="datetimeFigureOut">
              <a:rPr lang="en-US" smtClean="0"/>
              <a:t>2/22/2026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8104270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04215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87587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4186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449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28FC5F6-F338-4AE4-BB23-26385BCFC423}" type="datetimeFigureOut">
              <a:rPr lang="en-US" smtClean="0"/>
              <a:t>2/22/2026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a:t>
            </a:fld>
            <a:endParaRPr lang="en-US" dirty="0"/>
          </a:p>
        </p:txBody>
      </p:sp>
    </p:spTree>
    <p:extLst>
      <p:ext uri="{BB962C8B-B14F-4D97-AF65-F5344CB8AC3E}">
        <p14:creationId xmlns:p14="http://schemas.microsoft.com/office/powerpoint/2010/main" val="161792812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2/22/2026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1400658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05840" y="2190750"/>
            <a:ext cx="6217920" cy="522160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406640" y="2190750"/>
            <a:ext cx="6217920" cy="522160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9AB4D41-86C1-4908-B66A-0B50CEB3BF29}" type="datetimeFigureOut">
              <a:rPr lang="en-US" smtClean="0"/>
              <a:t>2/22/2026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3491565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6426E2C-56C1-4E0D-A793-0088A7FDD37E}" type="datetimeFigureOut">
              <a:rPr lang="en-US" smtClean="0"/>
              <a:t>2/22/2026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9064508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8C39B41-D8B5-4052-B551-9B5525EAA8B6}" type="datetimeFigureOut">
              <a:rPr lang="en-US" smtClean="0"/>
              <a:t>2/22/2026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2094768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94136C-8742-45B2-AF27-D93DF72833A9}" type="datetimeFigureOut">
              <a:rPr lang="en-US" smtClean="0"/>
              <a:t>2/22/2026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3341283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Edit Master text styles</a:t>
            </a:r>
          </a:p>
        </p:txBody>
      </p:sp>
      <p:sp>
        <p:nvSpPr>
          <p:cNvPr id="5" name="Date Placeholder 4"/>
          <p:cNvSpPr>
            <a:spLocks noGrp="1"/>
          </p:cNvSpPr>
          <p:nvPr>
            <p:ph type="dt" sz="half" idx="10"/>
          </p:nvPr>
        </p:nvSpPr>
        <p:spPr/>
        <p:txBody>
          <a:bodyPr/>
          <a:lstStyle/>
          <a:p>
            <a:fld id="{32ABBEA6-7C60-4B02-AE87-00D78D8422AF}" type="datetimeFigureOut">
              <a:rPr lang="en-US" smtClean="0"/>
              <a:t>2/22/2026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7748520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a:p>
        </p:txBody>
      </p:sp>
      <p:sp>
        <p:nvSpPr>
          <p:cNvPr id="3" name="Picture Placeholder 2"/>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2/22/2026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19433118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98624D31-43A5-475A-80CF-332C9F6DCF35}" type="datetimeFigureOut">
              <a:rPr lang="en-US" smtClean="0"/>
              <a:t>2/22/2026</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9089541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 y="0"/>
            <a:ext cx="5710989" cy="8229600"/>
          </a:xfrm>
          <a:prstGeom prst="rect">
            <a:avLst/>
          </a:prstGeom>
        </p:spPr>
      </p:pic>
      <p:sp>
        <p:nvSpPr>
          <p:cNvPr id="3" name="Text 0"/>
          <p:cNvSpPr/>
          <p:nvPr/>
        </p:nvSpPr>
        <p:spPr>
          <a:xfrm>
            <a:off x="6280190" y="1566267"/>
            <a:ext cx="7556421" cy="2480310"/>
          </a:xfrm>
          <a:prstGeom prst="rect">
            <a:avLst/>
          </a:prstGeom>
          <a:noFill/>
          <a:ln/>
        </p:spPr>
        <p:txBody>
          <a:bodyPr wrap="square" lIns="0" tIns="0" rIns="0" bIns="0" rtlCol="0" anchor="t"/>
          <a:lstStyle/>
          <a:p>
            <a:pPr marL="0" indent="0" algn="l">
              <a:lnSpc>
                <a:spcPts val="4850"/>
              </a:lnSpc>
              <a:buNone/>
            </a:pPr>
            <a:r>
              <a:rPr lang="en-US" sz="3900" dirty="0">
                <a:solidFill>
                  <a:srgbClr val="9C5461"/>
                </a:solidFill>
                <a:latin typeface="DM Sans Semi Bold" pitchFamily="34" charset="0"/>
                <a:ea typeface="DM Sans Semi Bold" pitchFamily="34" charset="-122"/>
                <a:cs typeface="DM Sans Semi Bold" pitchFamily="34" charset="-120"/>
              </a:rPr>
              <a:t>Performance Analysis of an Integrated AD‑HTC Fuel‑Enhanced Gas Combined Cycle</a:t>
            </a:r>
            <a:endParaRPr lang="en-US" sz="3900" dirty="0"/>
          </a:p>
        </p:txBody>
      </p:sp>
      <p:sp>
        <p:nvSpPr>
          <p:cNvPr id="4" name="Text 1"/>
          <p:cNvSpPr/>
          <p:nvPr/>
        </p:nvSpPr>
        <p:spPr>
          <a:xfrm>
            <a:off x="6280190" y="4624090"/>
            <a:ext cx="7556421" cy="1183149"/>
          </a:xfrm>
          <a:prstGeom prst="rect">
            <a:avLst/>
          </a:prstGeom>
          <a:noFill/>
          <a:ln/>
        </p:spPr>
        <p:txBody>
          <a:bodyPr wrap="square" lIns="0" tIns="0" rIns="0" bIns="0" rtlCol="0" anchor="t"/>
          <a:lstStyle/>
          <a:p>
            <a:pPr>
              <a:lnSpc>
                <a:spcPct val="150000"/>
              </a:lnSpc>
            </a:pPr>
            <a:r>
              <a:rPr lang="en-US" sz="2800" dirty="0" smtClean="0">
                <a:solidFill>
                  <a:schemeClr val="bg2">
                    <a:lumMod val="25000"/>
                  </a:schemeClr>
                </a:solidFill>
                <a:latin typeface="Inter" pitchFamily="34" charset="0"/>
                <a:ea typeface="Inter" pitchFamily="34" charset="-122"/>
              </a:rPr>
              <a:t>Applied Thermodynamics Project</a:t>
            </a:r>
            <a:r>
              <a:rPr lang="en-US" sz="2800" dirty="0" smtClean="0">
                <a:solidFill>
                  <a:srgbClr val="272525"/>
                </a:solidFill>
                <a:latin typeface="Inter" pitchFamily="34" charset="0"/>
                <a:ea typeface="Inter" pitchFamily="34" charset="-122"/>
                <a:cs typeface="Inter" pitchFamily="34" charset="-120"/>
              </a:rPr>
              <a:t>— [Unilag] • [MEG 315]</a:t>
            </a:r>
            <a:endParaRPr lang="en-US" sz="2800" dirty="0"/>
          </a:p>
          <a:p>
            <a:pPr>
              <a:lnSpc>
                <a:spcPts val="2850"/>
              </a:lnSpc>
            </a:pPr>
            <a:endParaRPr lang="en-US" sz="2800" b="1" dirty="0" smtClean="0">
              <a:solidFill>
                <a:schemeClr val="bg2">
                  <a:lumMod val="25000"/>
                </a:schemeClr>
              </a:solidFill>
              <a:latin typeface="Inter" pitchFamily="34" charset="0"/>
              <a:ea typeface="Inter" pitchFamily="34" charset="-122"/>
            </a:endParaRPr>
          </a:p>
          <a:p>
            <a:pPr>
              <a:lnSpc>
                <a:spcPts val="2850"/>
              </a:lnSpc>
            </a:pPr>
            <a:r>
              <a:rPr lang="en-US" sz="2800" b="1" dirty="0" smtClean="0">
                <a:solidFill>
                  <a:schemeClr val="bg2">
                    <a:lumMod val="25000"/>
                  </a:schemeClr>
                </a:solidFill>
                <a:latin typeface="Inter" pitchFamily="34" charset="0"/>
                <a:ea typeface="Inter" pitchFamily="34" charset="-122"/>
              </a:rPr>
              <a:t>Presented by Group 2</a:t>
            </a:r>
            <a:endParaRPr lang="en-US" sz="2800" b="1" dirty="0">
              <a:solidFill>
                <a:schemeClr val="bg2">
                  <a:lumMod val="25000"/>
                </a:schemeClr>
              </a:solidFill>
            </a:endParaRPr>
          </a:p>
        </p:txBody>
      </p:sp>
      <p:sp>
        <p:nvSpPr>
          <p:cNvPr id="5" name="Text 2"/>
          <p:cNvSpPr/>
          <p:nvPr/>
        </p:nvSpPr>
        <p:spPr>
          <a:xfrm>
            <a:off x="6071642" y="4899165"/>
            <a:ext cx="7556421" cy="1587698"/>
          </a:xfrm>
          <a:prstGeom prst="rect">
            <a:avLst/>
          </a:prstGeom>
          <a:noFill/>
          <a:ln/>
        </p:spPr>
        <p:txBody>
          <a:bodyPr wrap="square" lIns="0" tIns="0" rIns="0" bIns="0" rtlCol="0" anchor="t"/>
          <a:lstStyle/>
          <a:p>
            <a:pPr marL="0" indent="0" algn="l">
              <a:lnSpc>
                <a:spcPts val="2500"/>
              </a:lnSpc>
              <a:buNone/>
            </a:pPr>
            <a:endParaRPr lang="en-US" sz="1550" dirty="0"/>
          </a:p>
        </p:txBody>
      </p:sp>
      <p:sp>
        <p:nvSpPr>
          <p:cNvPr id="6" name="Rectangle 5"/>
          <p:cNvSpPr/>
          <p:nvPr/>
        </p:nvSpPr>
        <p:spPr>
          <a:xfrm>
            <a:off x="11438020" y="6874229"/>
            <a:ext cx="3128211" cy="1251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43796" y="1629540"/>
            <a:ext cx="4320778" cy="512802"/>
          </a:xfrm>
          <a:prstGeom prst="rect">
            <a:avLst/>
          </a:prstGeom>
          <a:noFill/>
          <a:ln/>
        </p:spPr>
        <p:txBody>
          <a:bodyPr wrap="none" lIns="0" tIns="0" rIns="0" bIns="0" rtlCol="0" anchor="t"/>
          <a:lstStyle/>
          <a:p>
            <a:pPr marL="0" indent="0" algn="l">
              <a:lnSpc>
                <a:spcPts val="4000"/>
              </a:lnSpc>
              <a:buNone/>
            </a:pPr>
            <a:r>
              <a:rPr lang="en-US" sz="3900" dirty="0">
                <a:solidFill>
                  <a:srgbClr val="9C5461"/>
                </a:solidFill>
                <a:latin typeface="DM Sans Semi Bold" pitchFamily="34" charset="0"/>
                <a:ea typeface="DM Sans Semi Bold" pitchFamily="34" charset="-122"/>
                <a:cs typeface="DM Sans Semi Bold" pitchFamily="34" charset="-120"/>
              </a:rPr>
              <a:t>Team &amp; Contributions</a:t>
            </a:r>
            <a:endParaRPr lang="en-US" sz="3900" dirty="0"/>
          </a:p>
        </p:txBody>
      </p:sp>
      <p:sp>
        <p:nvSpPr>
          <p:cNvPr id="28" name="Rectangle 27"/>
          <p:cNvSpPr/>
          <p:nvPr/>
        </p:nvSpPr>
        <p:spPr>
          <a:xfrm>
            <a:off x="11438020" y="6874229"/>
            <a:ext cx="3128211" cy="1251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Image 0" descr="preencoded.png"/>
          <p:cNvPicPr>
            <a:picLocks noChangeAspect="1"/>
          </p:cNvPicPr>
          <p:nvPr/>
        </p:nvPicPr>
        <p:blipFill>
          <a:blip r:embed="rId3"/>
          <a:stretch>
            <a:fillRect/>
          </a:stretch>
        </p:blipFill>
        <p:spPr>
          <a:xfrm>
            <a:off x="793790" y="3179367"/>
            <a:ext cx="1341120" cy="1341120"/>
          </a:xfrm>
          <a:prstGeom prst="rect">
            <a:avLst/>
          </a:prstGeom>
        </p:spPr>
      </p:pic>
      <p:sp>
        <p:nvSpPr>
          <p:cNvPr id="30" name="Text 1"/>
          <p:cNvSpPr/>
          <p:nvPr/>
        </p:nvSpPr>
        <p:spPr>
          <a:xfrm>
            <a:off x="793790" y="4803975"/>
            <a:ext cx="2835235" cy="354330"/>
          </a:xfrm>
          <a:prstGeom prst="rect">
            <a:avLst/>
          </a:prstGeom>
          <a:noFill/>
          <a:ln/>
        </p:spPr>
        <p:txBody>
          <a:bodyPr wrap="none" lIns="0" tIns="0" rIns="0" bIns="0" rtlCol="0" anchor="t"/>
          <a:lstStyle/>
          <a:p>
            <a:pPr marL="0" indent="0" algn="l">
              <a:lnSpc>
                <a:spcPts val="2750"/>
              </a:lnSpc>
              <a:buNone/>
            </a:pPr>
            <a:r>
              <a:rPr lang="en-US" sz="2200" b="1" dirty="0" smtClean="0">
                <a:solidFill>
                  <a:srgbClr val="272525"/>
                </a:solidFill>
                <a:latin typeface="Inter Bold" pitchFamily="34" charset="0"/>
                <a:ea typeface="Inter Bold" pitchFamily="34" charset="-122"/>
                <a:cs typeface="Inter Bold" pitchFamily="34" charset="-120"/>
              </a:rPr>
              <a:t>[Agobe Ferdinand]</a:t>
            </a:r>
            <a:endParaRPr lang="en-US" sz="2200" dirty="0"/>
          </a:p>
        </p:txBody>
      </p:sp>
      <p:sp>
        <p:nvSpPr>
          <p:cNvPr id="31" name="Text 2"/>
          <p:cNvSpPr/>
          <p:nvPr/>
        </p:nvSpPr>
        <p:spPr>
          <a:xfrm>
            <a:off x="793790" y="5294393"/>
            <a:ext cx="3048000" cy="725805"/>
          </a:xfrm>
          <a:prstGeom prst="rect">
            <a:avLst/>
          </a:prstGeom>
          <a:noFill/>
          <a:ln/>
        </p:spPr>
        <p:txBody>
          <a:bodyPr wrap="square" lIns="0" tIns="0" rIns="0" bIns="0" rtlCol="0" anchor="t"/>
          <a:lstStyle/>
          <a:p>
            <a:pPr>
              <a:lnSpc>
                <a:spcPts val="2850"/>
              </a:lnSpc>
            </a:pPr>
            <a:r>
              <a:rPr lang="en-US" sz="1750" b="1" dirty="0" smtClean="0">
                <a:solidFill>
                  <a:srgbClr val="272525"/>
                </a:solidFill>
                <a:latin typeface="Inter" panose="02000503000000020004" charset="0"/>
                <a:ea typeface="Inter" pitchFamily="34" charset="-122"/>
                <a:cs typeface="Inter" panose="02000503000000020004" charset="0"/>
              </a:rPr>
              <a:t>Role: </a:t>
            </a:r>
            <a:r>
              <a:rPr lang="en-US" sz="1750" dirty="0" smtClean="0">
                <a:latin typeface="Inter" panose="02000503000000020004" charset="0"/>
                <a:cs typeface="Inter" panose="02000503000000020004" charset="0"/>
              </a:rPr>
              <a:t>Project Lead, System Modeling &amp; Application Development</a:t>
            </a:r>
            <a:endParaRPr lang="en-US" sz="1750" dirty="0">
              <a:latin typeface="Inter" panose="02000503000000020004" charset="0"/>
              <a:cs typeface="Inter" panose="02000503000000020004" charset="0"/>
            </a:endParaRPr>
          </a:p>
        </p:txBody>
      </p:sp>
      <p:pic>
        <p:nvPicPr>
          <p:cNvPr id="32" name="Image 1" descr="preencoded.png"/>
          <p:cNvPicPr>
            <a:picLocks noChangeAspect="1"/>
          </p:cNvPicPr>
          <p:nvPr/>
        </p:nvPicPr>
        <p:blipFill>
          <a:blip r:embed="rId4"/>
          <a:stretch>
            <a:fillRect/>
          </a:stretch>
        </p:blipFill>
        <p:spPr>
          <a:xfrm>
            <a:off x="3991928" y="3179367"/>
            <a:ext cx="1341120" cy="1341120"/>
          </a:xfrm>
          <a:prstGeom prst="rect">
            <a:avLst/>
          </a:prstGeom>
        </p:spPr>
      </p:pic>
      <p:sp>
        <p:nvSpPr>
          <p:cNvPr id="33" name="Text 3"/>
          <p:cNvSpPr/>
          <p:nvPr/>
        </p:nvSpPr>
        <p:spPr>
          <a:xfrm>
            <a:off x="3991928" y="4803975"/>
            <a:ext cx="2835235" cy="354330"/>
          </a:xfrm>
          <a:prstGeom prst="rect">
            <a:avLst/>
          </a:prstGeom>
          <a:noFill/>
          <a:ln/>
        </p:spPr>
        <p:txBody>
          <a:bodyPr wrap="none" lIns="0" tIns="0" rIns="0" bIns="0" rtlCol="0" anchor="t"/>
          <a:lstStyle/>
          <a:p>
            <a:pPr>
              <a:lnSpc>
                <a:spcPts val="2750"/>
              </a:lnSpc>
            </a:pPr>
            <a:r>
              <a:rPr lang="en-US" sz="2200" b="1" dirty="0" smtClean="0">
                <a:solidFill>
                  <a:srgbClr val="272525"/>
                </a:solidFill>
                <a:latin typeface="Inter Bold" pitchFamily="34" charset="0"/>
                <a:ea typeface="Inter Bold" pitchFamily="34" charset="-122"/>
                <a:cs typeface="Inter Bold" pitchFamily="34" charset="-120"/>
              </a:rPr>
              <a:t>[</a:t>
            </a:r>
            <a:r>
              <a:rPr lang="en-US" sz="2200" b="1" dirty="0" err="1" smtClean="0">
                <a:solidFill>
                  <a:srgbClr val="272525"/>
                </a:solidFill>
                <a:latin typeface="Inter Bold" pitchFamily="34" charset="0"/>
                <a:ea typeface="Inter Bold" pitchFamily="34" charset="-122"/>
                <a:cs typeface="Inter Bold" pitchFamily="34" charset="-120"/>
              </a:rPr>
              <a:t>Oyibo</a:t>
            </a:r>
            <a:r>
              <a:rPr lang="en-US" sz="2200" b="1" dirty="0">
                <a:solidFill>
                  <a:srgbClr val="272525"/>
                </a:solidFill>
                <a:latin typeface="Inter Bold" pitchFamily="34" charset="0"/>
                <a:ea typeface="Inter Bold" pitchFamily="34" charset="-122"/>
                <a:cs typeface="Inter Bold" pitchFamily="34" charset="-120"/>
              </a:rPr>
              <a:t>-</a:t>
            </a:r>
            <a:r>
              <a:rPr lang="en-US" sz="2200" b="1" dirty="0" smtClean="0">
                <a:solidFill>
                  <a:srgbClr val="272525"/>
                </a:solidFill>
                <a:latin typeface="Inter Bold" pitchFamily="34" charset="0"/>
                <a:ea typeface="Inter Bold" pitchFamily="34" charset="-122"/>
                <a:cs typeface="Inter Bold" pitchFamily="34" charset="-120"/>
              </a:rPr>
              <a:t>Itie Emmanuel]</a:t>
            </a:r>
            <a:endParaRPr lang="en-US" sz="2200" dirty="0"/>
          </a:p>
        </p:txBody>
      </p:sp>
      <p:sp>
        <p:nvSpPr>
          <p:cNvPr id="34" name="Text 4"/>
          <p:cNvSpPr/>
          <p:nvPr/>
        </p:nvSpPr>
        <p:spPr>
          <a:xfrm>
            <a:off x="3991928" y="5294393"/>
            <a:ext cx="3048119" cy="725805"/>
          </a:xfrm>
          <a:prstGeom prst="rect">
            <a:avLst/>
          </a:prstGeom>
          <a:noFill/>
          <a:ln/>
        </p:spPr>
        <p:txBody>
          <a:bodyPr wrap="square" lIns="0" tIns="0" rIns="0" bIns="0" rtlCol="0" anchor="t"/>
          <a:lstStyle/>
          <a:p>
            <a:pPr>
              <a:lnSpc>
                <a:spcPts val="2850"/>
              </a:lnSpc>
            </a:pPr>
            <a:r>
              <a:rPr lang="en-US" sz="1750" b="1" dirty="0">
                <a:solidFill>
                  <a:srgbClr val="272525"/>
                </a:solidFill>
                <a:latin typeface="Inter" panose="02000503000000020004" charset="0"/>
                <a:ea typeface="Inter" pitchFamily="34" charset="-122"/>
                <a:cs typeface="Inter" panose="02000503000000020004" charset="0"/>
              </a:rPr>
              <a:t>Role: </a:t>
            </a:r>
            <a:r>
              <a:rPr lang="en-US" sz="1750" dirty="0" smtClean="0">
                <a:latin typeface="Inter" panose="02000503000000020004" charset="0"/>
                <a:cs typeface="Inter" panose="02000503000000020004" charset="0"/>
              </a:rPr>
              <a:t>Group Member</a:t>
            </a:r>
            <a:endParaRPr lang="en-US" sz="1750" dirty="0">
              <a:latin typeface="Inter" panose="02000503000000020004" charset="0"/>
              <a:cs typeface="Inter" panose="02000503000000020004" charset="0"/>
            </a:endParaRPr>
          </a:p>
        </p:txBody>
      </p:sp>
      <p:pic>
        <p:nvPicPr>
          <p:cNvPr id="35" name="Image 2" descr="preencoded.png"/>
          <p:cNvPicPr>
            <a:picLocks noChangeAspect="1"/>
          </p:cNvPicPr>
          <p:nvPr/>
        </p:nvPicPr>
        <p:blipFill>
          <a:blip r:embed="rId5"/>
          <a:stretch>
            <a:fillRect/>
          </a:stretch>
        </p:blipFill>
        <p:spPr>
          <a:xfrm>
            <a:off x="7654402" y="3179367"/>
            <a:ext cx="1341120" cy="1341120"/>
          </a:xfrm>
          <a:prstGeom prst="rect">
            <a:avLst/>
          </a:prstGeom>
        </p:spPr>
      </p:pic>
      <p:sp>
        <p:nvSpPr>
          <p:cNvPr id="36" name="Text 5"/>
          <p:cNvSpPr/>
          <p:nvPr/>
        </p:nvSpPr>
        <p:spPr>
          <a:xfrm>
            <a:off x="7654402" y="4803975"/>
            <a:ext cx="2835235" cy="354330"/>
          </a:xfrm>
          <a:prstGeom prst="rect">
            <a:avLst/>
          </a:prstGeom>
          <a:noFill/>
          <a:ln/>
        </p:spPr>
        <p:txBody>
          <a:bodyPr wrap="none" lIns="0" tIns="0" rIns="0" bIns="0" rtlCol="0" anchor="t"/>
          <a:lstStyle/>
          <a:p>
            <a:pPr marL="0" indent="0" algn="l">
              <a:lnSpc>
                <a:spcPts val="2750"/>
              </a:lnSpc>
              <a:buNone/>
            </a:pPr>
            <a:r>
              <a:rPr lang="en-US" sz="2200" b="1" dirty="0" smtClean="0">
                <a:solidFill>
                  <a:srgbClr val="272525"/>
                </a:solidFill>
                <a:latin typeface="Inter Bold" pitchFamily="34" charset="0"/>
                <a:ea typeface="Inter Bold" pitchFamily="34" charset="-122"/>
                <a:cs typeface="Inter Bold" pitchFamily="34" charset="-120"/>
              </a:rPr>
              <a:t>[</a:t>
            </a:r>
            <a:r>
              <a:rPr lang="en-US" sz="2200" b="1" dirty="0" err="1" smtClean="0">
                <a:solidFill>
                  <a:srgbClr val="272525"/>
                </a:solidFill>
                <a:latin typeface="Inter Bold" pitchFamily="34" charset="0"/>
                <a:ea typeface="Inter Bold" pitchFamily="34" charset="-122"/>
                <a:cs typeface="Inter Bold" pitchFamily="34" charset="-120"/>
              </a:rPr>
              <a:t>Duyile</a:t>
            </a:r>
            <a:r>
              <a:rPr lang="en-US" sz="2200" b="1" dirty="0" smtClean="0">
                <a:solidFill>
                  <a:srgbClr val="272525"/>
                </a:solidFill>
                <a:latin typeface="Inter Bold" pitchFamily="34" charset="0"/>
                <a:ea typeface="Inter Bold" pitchFamily="34" charset="-122"/>
                <a:cs typeface="Inter Bold" pitchFamily="34" charset="-120"/>
              </a:rPr>
              <a:t> David]</a:t>
            </a:r>
            <a:endParaRPr lang="en-US" sz="2200" dirty="0"/>
          </a:p>
        </p:txBody>
      </p:sp>
      <p:sp>
        <p:nvSpPr>
          <p:cNvPr id="37" name="Text 6"/>
          <p:cNvSpPr/>
          <p:nvPr/>
        </p:nvSpPr>
        <p:spPr>
          <a:xfrm>
            <a:off x="7654402" y="5294393"/>
            <a:ext cx="3048119" cy="725805"/>
          </a:xfrm>
          <a:prstGeom prst="rect">
            <a:avLst/>
          </a:prstGeom>
          <a:noFill/>
          <a:ln/>
        </p:spPr>
        <p:txBody>
          <a:bodyPr wrap="square" lIns="0" tIns="0" rIns="0" bIns="0" rtlCol="0" anchor="t"/>
          <a:lstStyle/>
          <a:p>
            <a:pPr>
              <a:lnSpc>
                <a:spcPts val="2850"/>
              </a:lnSpc>
            </a:pPr>
            <a:r>
              <a:rPr lang="en-US" sz="1750" b="1" dirty="0">
                <a:solidFill>
                  <a:srgbClr val="272525"/>
                </a:solidFill>
                <a:latin typeface="Inter" panose="02000503000000020004" charset="0"/>
                <a:ea typeface="Inter" pitchFamily="34" charset="-122"/>
                <a:cs typeface="Inter" panose="02000503000000020004" charset="0"/>
              </a:rPr>
              <a:t>Role: </a:t>
            </a:r>
            <a:r>
              <a:rPr lang="en-US" sz="1750" dirty="0" smtClean="0">
                <a:latin typeface="Inter" panose="02000503000000020004" charset="0"/>
                <a:cs typeface="Inter" panose="02000503000000020004" charset="0"/>
              </a:rPr>
              <a:t>Group Member</a:t>
            </a:r>
            <a:endParaRPr lang="en-US" sz="1750" dirty="0">
              <a:latin typeface="Inter" panose="02000503000000020004" charset="0"/>
              <a:cs typeface="Inter" panose="02000503000000020004" charset="0"/>
            </a:endParaRPr>
          </a:p>
        </p:txBody>
      </p:sp>
      <p:pic>
        <p:nvPicPr>
          <p:cNvPr id="38" name="Image 3" descr="preencoded.png"/>
          <p:cNvPicPr>
            <a:picLocks noChangeAspect="1"/>
          </p:cNvPicPr>
          <p:nvPr/>
        </p:nvPicPr>
        <p:blipFill>
          <a:blip r:embed="rId6"/>
          <a:stretch>
            <a:fillRect/>
          </a:stretch>
        </p:blipFill>
        <p:spPr>
          <a:xfrm>
            <a:off x="10788491" y="3179367"/>
            <a:ext cx="1341120" cy="1341120"/>
          </a:xfrm>
          <a:prstGeom prst="rect">
            <a:avLst/>
          </a:prstGeom>
        </p:spPr>
      </p:pic>
      <p:sp>
        <p:nvSpPr>
          <p:cNvPr id="39" name="Text 7"/>
          <p:cNvSpPr/>
          <p:nvPr/>
        </p:nvSpPr>
        <p:spPr>
          <a:xfrm>
            <a:off x="10788491" y="4803975"/>
            <a:ext cx="2835235" cy="354330"/>
          </a:xfrm>
          <a:prstGeom prst="rect">
            <a:avLst/>
          </a:prstGeom>
          <a:noFill/>
          <a:ln/>
        </p:spPr>
        <p:txBody>
          <a:bodyPr wrap="none" lIns="0" tIns="0" rIns="0" bIns="0" rtlCol="0" anchor="t"/>
          <a:lstStyle/>
          <a:p>
            <a:pPr marL="0" indent="0" algn="l">
              <a:lnSpc>
                <a:spcPts val="2750"/>
              </a:lnSpc>
              <a:buNone/>
            </a:pPr>
            <a:r>
              <a:rPr lang="en-US" sz="2200" b="1" dirty="0" smtClean="0">
                <a:solidFill>
                  <a:srgbClr val="272525"/>
                </a:solidFill>
                <a:latin typeface="Inter Bold" pitchFamily="34" charset="0"/>
                <a:ea typeface="Inter Bold" pitchFamily="34" charset="-122"/>
                <a:cs typeface="Inter Bold" pitchFamily="34" charset="-120"/>
              </a:rPr>
              <a:t>[</a:t>
            </a:r>
            <a:r>
              <a:rPr lang="en-US" sz="2200" b="1" dirty="0" err="1" smtClean="0">
                <a:solidFill>
                  <a:srgbClr val="272525"/>
                </a:solidFill>
                <a:latin typeface="Inter Bold" pitchFamily="34" charset="0"/>
                <a:ea typeface="Inter Bold" pitchFamily="34" charset="-122"/>
                <a:cs typeface="Inter Bold" pitchFamily="34" charset="-120"/>
              </a:rPr>
              <a:t>Osiyale</a:t>
            </a:r>
            <a:r>
              <a:rPr lang="en-US" sz="2200" b="1" dirty="0" smtClean="0">
                <a:solidFill>
                  <a:srgbClr val="272525"/>
                </a:solidFill>
                <a:latin typeface="Inter Bold" pitchFamily="34" charset="0"/>
                <a:ea typeface="Inter Bold" pitchFamily="34" charset="-122"/>
                <a:cs typeface="Inter Bold" pitchFamily="34" charset="-120"/>
              </a:rPr>
              <a:t> </a:t>
            </a:r>
            <a:r>
              <a:rPr lang="en-US" sz="2200" b="1" dirty="0" err="1" smtClean="0">
                <a:solidFill>
                  <a:srgbClr val="272525"/>
                </a:solidFill>
                <a:latin typeface="Inter Bold" pitchFamily="34" charset="0"/>
                <a:ea typeface="Inter Bold" pitchFamily="34" charset="-122"/>
                <a:cs typeface="Inter Bold" pitchFamily="34" charset="-120"/>
              </a:rPr>
              <a:t>Moriire</a:t>
            </a:r>
            <a:r>
              <a:rPr lang="en-US" sz="2200" b="1" dirty="0" smtClean="0">
                <a:solidFill>
                  <a:srgbClr val="272525"/>
                </a:solidFill>
                <a:latin typeface="Inter Bold" pitchFamily="34" charset="0"/>
                <a:ea typeface="Inter Bold" pitchFamily="34" charset="-122"/>
                <a:cs typeface="Inter Bold" pitchFamily="34" charset="-120"/>
              </a:rPr>
              <a:t>]</a:t>
            </a:r>
            <a:endParaRPr lang="en-US" sz="2200" dirty="0"/>
          </a:p>
        </p:txBody>
      </p:sp>
      <p:sp>
        <p:nvSpPr>
          <p:cNvPr id="40" name="Text 8"/>
          <p:cNvSpPr/>
          <p:nvPr/>
        </p:nvSpPr>
        <p:spPr>
          <a:xfrm>
            <a:off x="10788491" y="5294393"/>
            <a:ext cx="3048119" cy="725805"/>
          </a:xfrm>
          <a:prstGeom prst="rect">
            <a:avLst/>
          </a:prstGeom>
          <a:noFill/>
          <a:ln/>
        </p:spPr>
        <p:txBody>
          <a:bodyPr wrap="square" lIns="0" tIns="0" rIns="0" bIns="0" rtlCol="0" anchor="t"/>
          <a:lstStyle/>
          <a:p>
            <a:pPr>
              <a:lnSpc>
                <a:spcPts val="2850"/>
              </a:lnSpc>
            </a:pPr>
            <a:r>
              <a:rPr lang="en-US" sz="1750" dirty="0">
                <a:solidFill>
                  <a:srgbClr val="272525"/>
                </a:solidFill>
                <a:latin typeface="Inter" panose="02000503000000020004" charset="0"/>
                <a:ea typeface="Inter" pitchFamily="34" charset="-122"/>
                <a:cs typeface="Inter" panose="02000503000000020004" charset="0"/>
              </a:rPr>
              <a:t>Role: </a:t>
            </a:r>
            <a:r>
              <a:rPr lang="en-US" sz="1750" dirty="0" smtClean="0">
                <a:latin typeface="Inter" panose="02000503000000020004" charset="0"/>
                <a:cs typeface="Inter" panose="02000503000000020004" charset="0"/>
              </a:rPr>
              <a:t>Group Member</a:t>
            </a:r>
            <a:endParaRPr lang="en-US" sz="1750" dirty="0">
              <a:latin typeface="Inter" panose="02000503000000020004" charset="0"/>
              <a:cs typeface="Inter" panose="02000503000000020004" charset="0"/>
            </a:endParaRPr>
          </a:p>
        </p:txBody>
      </p:sp>
      <p:sp>
        <p:nvSpPr>
          <p:cNvPr id="41" name="Text 9"/>
          <p:cNvSpPr/>
          <p:nvPr/>
        </p:nvSpPr>
        <p:spPr>
          <a:xfrm>
            <a:off x="793789" y="6158474"/>
            <a:ext cx="13042821" cy="725805"/>
          </a:xfrm>
          <a:prstGeom prst="rect">
            <a:avLst/>
          </a:prstGeom>
          <a:noFill/>
          <a:ln/>
        </p:spPr>
        <p:txBody>
          <a:bodyPr wrap="square" lIns="0" tIns="0" rIns="0" bIns="0" rtlCol="0" anchor="t"/>
          <a:lstStyle/>
          <a:p>
            <a:pPr marL="0" indent="0" algn="l">
              <a:lnSpc>
                <a:spcPts val="2850"/>
              </a:lnSpc>
              <a:buNone/>
            </a:pPr>
            <a:endParaRPr lang="en-US" sz="1750" dirty="0"/>
          </a:p>
        </p:txBody>
      </p:sp>
      <p:pic>
        <p:nvPicPr>
          <p:cNvPr id="43" name="Picture 4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91928" y="3179367"/>
            <a:ext cx="1341120" cy="1341120"/>
          </a:xfrm>
          <a:prstGeom prst="rect">
            <a:avLst/>
          </a:prstGeom>
        </p:spPr>
      </p:pic>
      <p:pic>
        <p:nvPicPr>
          <p:cNvPr id="44" name="Picture 4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54402" y="3179367"/>
            <a:ext cx="1341120" cy="1341120"/>
          </a:xfrm>
          <a:prstGeom prst="rect">
            <a:avLst/>
          </a:prstGeom>
        </p:spPr>
      </p:pic>
      <p:pic>
        <p:nvPicPr>
          <p:cNvPr id="45" name="Picture 4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795343" y="3197124"/>
            <a:ext cx="1341120" cy="1341120"/>
          </a:xfrm>
          <a:prstGeom prst="rect">
            <a:avLst/>
          </a:prstGeom>
        </p:spPr>
      </p:pic>
      <p:pic>
        <p:nvPicPr>
          <p:cNvPr id="47" name="Picture 4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39448" y="3133258"/>
            <a:ext cx="1395462" cy="1387229"/>
          </a:xfrm>
          <a:prstGeom prst="ellipse">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250"/>
                                        <p:tgtEl>
                                          <p:spTgt spid="41"/>
                                        </p:tgtEl>
                                      </p:cBhvr>
                                    </p:animEffect>
                                  </p:childTnLst>
                                </p:cTn>
                              </p:par>
                              <p:par>
                                <p:cTn id="8" presetID="10" presetClass="entr" presetSubtype="0"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500"/>
                                        <p:tgtEl>
                                          <p:spTgt spid="3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500"/>
                                        <p:tgtEl>
                                          <p:spTgt spid="3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fade">
                                      <p:cBhvr>
                                        <p:cTn id="25" dur="500"/>
                                        <p:tgtEl>
                                          <p:spTgt spid="34"/>
                                        </p:tgtEl>
                                      </p:cBhvr>
                                    </p:animEffect>
                                  </p:childTnLst>
                                </p:cTn>
                              </p:par>
                              <p:par>
                                <p:cTn id="26" presetID="10" presetClass="entr" presetSubtype="0" fill="hold" nodeType="with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500"/>
                                        <p:tgtEl>
                                          <p:spTgt spid="3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7"/>
                                        </p:tgtEl>
                                        <p:attrNameLst>
                                          <p:attrName>style.visibility</p:attrName>
                                        </p:attrNameLst>
                                      </p:cBhvr>
                                      <p:to>
                                        <p:strVal val="visible"/>
                                      </p:to>
                                    </p:set>
                                    <p:animEffect transition="in" filter="fade">
                                      <p:cBhvr>
                                        <p:cTn id="34" dur="500"/>
                                        <p:tgtEl>
                                          <p:spTgt spid="37"/>
                                        </p:tgtEl>
                                      </p:cBhvr>
                                    </p:animEffect>
                                  </p:childTnLst>
                                </p:cTn>
                              </p:par>
                              <p:par>
                                <p:cTn id="35" presetID="10" presetClass="entr" presetSubtype="0" fill="hold" nodeType="with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500"/>
                                        <p:tgtEl>
                                          <p:spTgt spid="3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500"/>
                                        <p:tgtEl>
                                          <p:spTgt spid="3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3" grpId="0" animBg="1"/>
      <p:bldP spid="34" grpId="0" animBg="1"/>
      <p:bldP spid="36" grpId="0" animBg="1"/>
      <p:bldP spid="37" grpId="0" animBg="1"/>
      <p:bldP spid="39" grpId="0" animBg="1"/>
      <p:bldP spid="40" grpId="0" animBg="1"/>
      <p:bldP spid="4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59813"/>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9C5461"/>
                </a:solidFill>
                <a:latin typeface="DM Sans Semi Bold" pitchFamily="34" charset="0"/>
                <a:ea typeface="DM Sans Semi Bold" pitchFamily="34" charset="-122"/>
                <a:cs typeface="DM Sans Semi Bold" pitchFamily="34" charset="-120"/>
              </a:rPr>
              <a:t>Problem Statement &amp; Motivation</a:t>
            </a:r>
            <a:endParaRPr lang="en-US" sz="3900" dirty="0"/>
          </a:p>
        </p:txBody>
      </p:sp>
      <p:sp>
        <p:nvSpPr>
          <p:cNvPr id="4" name="Text 1"/>
          <p:cNvSpPr/>
          <p:nvPr/>
        </p:nvSpPr>
        <p:spPr>
          <a:xfrm>
            <a:off x="793790" y="2897624"/>
            <a:ext cx="7556421" cy="1270159"/>
          </a:xfrm>
          <a:prstGeom prst="rect">
            <a:avLst/>
          </a:prstGeom>
          <a:noFill/>
          <a:ln/>
        </p:spPr>
        <p:txBody>
          <a:bodyPr wrap="square" lIns="0" tIns="0" rIns="0" bIns="0" rtlCol="0" anchor="t"/>
          <a:lstStyle/>
          <a:p>
            <a:pPr>
              <a:lnSpc>
                <a:spcPts val="2500"/>
              </a:lnSpc>
            </a:pPr>
            <a:r>
              <a:rPr lang="en-US" sz="1600" b="1" dirty="0" smtClean="0">
                <a:solidFill>
                  <a:schemeClr val="bg2">
                    <a:lumMod val="10000"/>
                  </a:schemeClr>
                </a:solidFill>
                <a:latin typeface="DM Sans" pitchFamily="34" charset="0"/>
                <a:ea typeface="DM Sans" pitchFamily="34" charset="-122"/>
                <a:cs typeface="DM Sans" pitchFamily="34" charset="-120"/>
              </a:rPr>
              <a:t>The Problem: </a:t>
            </a:r>
            <a:r>
              <a:rPr lang="en-US" sz="1600" dirty="0" smtClean="0">
                <a:solidFill>
                  <a:schemeClr val="bg2">
                    <a:lumMod val="10000"/>
                  </a:schemeClr>
                </a:solidFill>
                <a:latin typeface="DM Sans" pitchFamily="34" charset="0"/>
                <a:ea typeface="DM Sans" pitchFamily="34" charset="-122"/>
                <a:cs typeface="DM Sans" pitchFamily="34" charset="-120"/>
              </a:rPr>
              <a:t>Conventional systems are inefficient for high-moisture biomass because they require energy-heavy drying, which reduces net energy recovery.</a:t>
            </a:r>
          </a:p>
          <a:p>
            <a:pPr>
              <a:lnSpc>
                <a:spcPts val="2500"/>
              </a:lnSpc>
            </a:pPr>
            <a:endParaRPr lang="en-US" sz="1600" dirty="0" smtClean="0">
              <a:solidFill>
                <a:schemeClr val="bg2">
                  <a:lumMod val="10000"/>
                </a:schemeClr>
              </a:solidFill>
              <a:latin typeface="DM Sans" pitchFamily="34" charset="0"/>
              <a:ea typeface="DM Sans" pitchFamily="34" charset="-122"/>
              <a:cs typeface="DM Sans" pitchFamily="34" charset="-120"/>
            </a:endParaRPr>
          </a:p>
          <a:p>
            <a:pPr>
              <a:lnSpc>
                <a:spcPts val="2500"/>
              </a:lnSpc>
            </a:pPr>
            <a:r>
              <a:rPr lang="en-US" sz="1600" b="1" dirty="0" smtClean="0">
                <a:solidFill>
                  <a:schemeClr val="bg2">
                    <a:lumMod val="10000"/>
                  </a:schemeClr>
                </a:solidFill>
                <a:latin typeface="DM Sans" pitchFamily="34" charset="0"/>
                <a:ea typeface="DM Sans" pitchFamily="34" charset="-122"/>
                <a:cs typeface="DM Sans" pitchFamily="34" charset="-120"/>
              </a:rPr>
              <a:t>The Solution</a:t>
            </a:r>
            <a:r>
              <a:rPr lang="en-US" sz="1600" dirty="0" smtClean="0">
                <a:solidFill>
                  <a:schemeClr val="bg2">
                    <a:lumMod val="10000"/>
                  </a:schemeClr>
                </a:solidFill>
                <a:latin typeface="DM Sans" pitchFamily="34" charset="0"/>
                <a:ea typeface="DM Sans" pitchFamily="34" charset="-122"/>
                <a:cs typeface="DM Sans" pitchFamily="34" charset="-120"/>
              </a:rPr>
              <a:t>: Integrating Anaerobic Digestion (AD) for biogas and Hydrothermal Carbonization (HTC) to stabilize wet biomass allows for energy recovery without drying losses.</a:t>
            </a:r>
          </a:p>
          <a:p>
            <a:pPr>
              <a:lnSpc>
                <a:spcPts val="2500"/>
              </a:lnSpc>
            </a:pPr>
            <a:endParaRPr lang="en-US" sz="1600" dirty="0" smtClean="0">
              <a:solidFill>
                <a:schemeClr val="bg2">
                  <a:lumMod val="10000"/>
                </a:schemeClr>
              </a:solidFill>
              <a:latin typeface="DM Sans" pitchFamily="34" charset="0"/>
              <a:ea typeface="DM Sans" pitchFamily="34" charset="-122"/>
              <a:cs typeface="DM Sans" pitchFamily="34" charset="-120"/>
            </a:endParaRPr>
          </a:p>
          <a:p>
            <a:pPr>
              <a:lnSpc>
                <a:spcPts val="2500"/>
              </a:lnSpc>
            </a:pPr>
            <a:r>
              <a:rPr lang="en-US" sz="1600" b="1" dirty="0" smtClean="0">
                <a:solidFill>
                  <a:schemeClr val="bg2">
                    <a:lumMod val="10000"/>
                  </a:schemeClr>
                </a:solidFill>
                <a:latin typeface="DM Sans" pitchFamily="34" charset="0"/>
                <a:ea typeface="DM Sans" pitchFamily="34" charset="-122"/>
                <a:cs typeface="DM Sans" pitchFamily="34" charset="-120"/>
              </a:rPr>
              <a:t>The Innovation</a:t>
            </a:r>
            <a:r>
              <a:rPr lang="en-US" sz="1600" dirty="0" smtClean="0">
                <a:solidFill>
                  <a:schemeClr val="bg2">
                    <a:lumMod val="10000"/>
                  </a:schemeClr>
                </a:solidFill>
                <a:latin typeface="DM Sans" pitchFamily="34" charset="0"/>
                <a:ea typeface="DM Sans" pitchFamily="34" charset="-122"/>
                <a:cs typeface="DM Sans" pitchFamily="34" charset="-120"/>
              </a:rPr>
              <a:t>: This hybrid pathway upgrades feedstock to higher gas yields and calorific values, enabling better turbine integration and local carbon mitigation.</a:t>
            </a:r>
          </a:p>
          <a:p>
            <a:pPr>
              <a:lnSpc>
                <a:spcPts val="2500"/>
              </a:lnSpc>
            </a:pPr>
            <a:endParaRPr lang="en-US" sz="1600" dirty="0" smtClean="0">
              <a:solidFill>
                <a:schemeClr val="bg2">
                  <a:lumMod val="10000"/>
                </a:schemeClr>
              </a:solidFill>
              <a:latin typeface="DM Sans" pitchFamily="34" charset="0"/>
              <a:ea typeface="DM Sans" pitchFamily="34" charset="-122"/>
              <a:cs typeface="DM Sans" pitchFamily="34" charset="-120"/>
            </a:endParaRPr>
          </a:p>
          <a:p>
            <a:pPr>
              <a:lnSpc>
                <a:spcPts val="2500"/>
              </a:lnSpc>
            </a:pPr>
            <a:r>
              <a:rPr lang="en-US" sz="1600" b="1" dirty="0" smtClean="0">
                <a:solidFill>
                  <a:schemeClr val="bg2">
                    <a:lumMod val="10000"/>
                  </a:schemeClr>
                </a:solidFill>
                <a:latin typeface="DM Sans" pitchFamily="34" charset="0"/>
                <a:ea typeface="DM Sans" pitchFamily="34" charset="-122"/>
                <a:cs typeface="DM Sans" pitchFamily="34" charset="-120"/>
              </a:rPr>
              <a:t>Objective: </a:t>
            </a:r>
            <a:r>
              <a:rPr lang="en-US" sz="1600" dirty="0" smtClean="0">
                <a:solidFill>
                  <a:schemeClr val="bg2">
                    <a:lumMod val="10000"/>
                  </a:schemeClr>
                </a:solidFill>
                <a:latin typeface="DM Sans" pitchFamily="34" charset="0"/>
                <a:ea typeface="DM Sans" pitchFamily="34" charset="-122"/>
                <a:cs typeface="DM Sans" pitchFamily="34" charset="-120"/>
              </a:rPr>
              <a:t>To quantify the efficiencies, power output, and fuel consumption of an integrated Brayton-Rankine power system.</a:t>
            </a:r>
            <a:endParaRPr lang="en-US" sz="1600" dirty="0">
              <a:solidFill>
                <a:schemeClr val="bg2">
                  <a:lumMod val="10000"/>
                </a:schemeClr>
              </a:solidFill>
            </a:endParaRPr>
          </a:p>
        </p:txBody>
      </p:sp>
      <p:sp>
        <p:nvSpPr>
          <p:cNvPr id="5" name="Text 2"/>
          <p:cNvSpPr/>
          <p:nvPr/>
        </p:nvSpPr>
        <p:spPr>
          <a:xfrm>
            <a:off x="793790" y="4391025"/>
            <a:ext cx="7556421" cy="1270159"/>
          </a:xfrm>
          <a:prstGeom prst="rect">
            <a:avLst/>
          </a:prstGeom>
          <a:noFill/>
          <a:ln/>
        </p:spPr>
        <p:txBody>
          <a:bodyPr wrap="square" lIns="0" tIns="0" rIns="0" bIns="0" rtlCol="0" anchor="t"/>
          <a:lstStyle/>
          <a:p>
            <a:pPr marL="0" indent="0" algn="l">
              <a:lnSpc>
                <a:spcPts val="2500"/>
              </a:lnSpc>
              <a:buNone/>
            </a:pPr>
            <a:endParaRPr lang="en-US" sz="1550" dirty="0"/>
          </a:p>
        </p:txBody>
      </p:sp>
      <p:pic>
        <p:nvPicPr>
          <p:cNvPr id="9" name="Image 0"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17554" y="647824"/>
            <a:ext cx="5449253" cy="429816"/>
          </a:xfrm>
          <a:prstGeom prst="rect">
            <a:avLst/>
          </a:prstGeom>
          <a:noFill/>
          <a:ln/>
        </p:spPr>
        <p:txBody>
          <a:bodyPr wrap="none" lIns="0" tIns="0" rIns="0" bIns="0" rtlCol="0" anchor="t"/>
          <a:lstStyle/>
          <a:p>
            <a:pPr marL="0" indent="0" algn="l">
              <a:lnSpc>
                <a:spcPts val="3350"/>
              </a:lnSpc>
              <a:buNone/>
            </a:pPr>
            <a:r>
              <a:rPr lang="en-US" sz="3900" dirty="0">
                <a:solidFill>
                  <a:srgbClr val="9C5461"/>
                </a:solidFill>
                <a:latin typeface="DM Sans Semi Bold" pitchFamily="34" charset="0"/>
                <a:ea typeface="DM Sans Semi Bold" pitchFamily="34" charset="-122"/>
                <a:cs typeface="DM Sans Semi Bold" pitchFamily="34" charset="-120"/>
              </a:rPr>
              <a:t>System Overview &amp; Process Flow</a:t>
            </a:r>
            <a:endParaRPr lang="en-US" sz="3900" dirty="0"/>
          </a:p>
        </p:txBody>
      </p:sp>
      <p:sp>
        <p:nvSpPr>
          <p:cNvPr id="14" name="Text 6"/>
          <p:cNvSpPr/>
          <p:nvPr/>
        </p:nvSpPr>
        <p:spPr>
          <a:xfrm>
            <a:off x="1058191" y="6044446"/>
            <a:ext cx="10845641" cy="558641"/>
          </a:xfrm>
          <a:prstGeom prst="rect">
            <a:avLst/>
          </a:prstGeom>
          <a:noFill/>
          <a:ln/>
        </p:spPr>
        <p:txBody>
          <a:bodyPr wrap="square" lIns="0" tIns="0" rIns="0" bIns="0" rtlCol="0" anchor="t"/>
          <a:lstStyle/>
          <a:p>
            <a:r>
              <a:rPr lang="en-US" sz="2800" b="1" dirty="0" smtClean="0">
                <a:solidFill>
                  <a:srgbClr val="9C5461"/>
                </a:solidFill>
                <a:latin typeface="DM Sans Semi Bold" pitchFamily="34" charset="0"/>
                <a:ea typeface="DM Sans Semi Bold" pitchFamily="34" charset="-122"/>
                <a:cs typeface="DM Sans Semi Bold" pitchFamily="34" charset="-120"/>
              </a:rPr>
              <a:t>Flowchart Summary</a:t>
            </a:r>
            <a:endParaRPr lang="en-US" sz="2800" b="1" dirty="0" smtClean="0">
              <a:solidFill>
                <a:schemeClr val="bg2">
                  <a:lumMod val="25000"/>
                </a:schemeClr>
              </a:solidFill>
            </a:endParaRPr>
          </a:p>
          <a:p>
            <a:r>
              <a:rPr lang="en-US" b="1" dirty="0" smtClean="0">
                <a:solidFill>
                  <a:schemeClr val="bg2">
                    <a:lumMod val="25000"/>
                  </a:schemeClr>
                </a:solidFill>
              </a:rPr>
              <a:t>Biomass</a:t>
            </a:r>
            <a:r>
              <a:rPr lang="en-US" dirty="0">
                <a:solidFill>
                  <a:schemeClr val="bg2">
                    <a:lumMod val="25000"/>
                  </a:schemeClr>
                </a:solidFill>
              </a:rPr>
              <a:t> is </a:t>
            </a:r>
            <a:r>
              <a:rPr lang="en-US" b="1" dirty="0">
                <a:solidFill>
                  <a:schemeClr val="bg2">
                    <a:lumMod val="25000"/>
                  </a:schemeClr>
                </a:solidFill>
              </a:rPr>
              <a:t>preprocessed</a:t>
            </a:r>
            <a:r>
              <a:rPr lang="en-US" dirty="0">
                <a:solidFill>
                  <a:schemeClr val="bg2">
                    <a:lumMod val="25000"/>
                  </a:schemeClr>
                </a:solidFill>
              </a:rPr>
              <a:t> into a slurry, then splits into two parallel paths:</a:t>
            </a:r>
          </a:p>
          <a:p>
            <a:r>
              <a:rPr lang="en-US" b="1" dirty="0" smtClean="0">
                <a:solidFill>
                  <a:schemeClr val="bg2">
                    <a:lumMod val="25000"/>
                  </a:schemeClr>
                </a:solidFill>
              </a:rPr>
              <a:t>Top:</a:t>
            </a:r>
            <a:r>
              <a:rPr lang="en-US" dirty="0" smtClean="0">
                <a:solidFill>
                  <a:schemeClr val="bg2">
                    <a:lumMod val="25000"/>
                  </a:schemeClr>
                </a:solidFill>
              </a:rPr>
              <a:t> HTC (Hydro-Thermal Carbonization) converts wet biomass to </a:t>
            </a:r>
            <a:r>
              <a:rPr lang="en-US" b="1" dirty="0" err="1" smtClean="0">
                <a:solidFill>
                  <a:schemeClr val="bg2">
                    <a:lumMod val="25000"/>
                  </a:schemeClr>
                </a:solidFill>
              </a:rPr>
              <a:t>hydrochar</a:t>
            </a:r>
            <a:r>
              <a:rPr lang="en-US" dirty="0" smtClean="0">
                <a:solidFill>
                  <a:schemeClr val="bg2">
                    <a:lumMod val="25000"/>
                  </a:schemeClr>
                </a:solidFill>
              </a:rPr>
              <a:t> → conditioned into </a:t>
            </a:r>
            <a:r>
              <a:rPr lang="en-US" b="1" dirty="0" smtClean="0">
                <a:solidFill>
                  <a:schemeClr val="bg2">
                    <a:lumMod val="25000"/>
                  </a:schemeClr>
                </a:solidFill>
              </a:rPr>
              <a:t>fuel gas</a:t>
            </a:r>
            <a:endParaRPr lang="en-US" dirty="0" smtClean="0">
              <a:solidFill>
                <a:schemeClr val="bg2">
                  <a:lumMod val="25000"/>
                </a:schemeClr>
              </a:solidFill>
            </a:endParaRPr>
          </a:p>
          <a:p>
            <a:r>
              <a:rPr lang="en-US" b="1" dirty="0" smtClean="0">
                <a:solidFill>
                  <a:schemeClr val="bg2">
                    <a:lumMod val="25000"/>
                  </a:schemeClr>
                </a:solidFill>
              </a:rPr>
              <a:t>Bottom</a:t>
            </a:r>
            <a:r>
              <a:rPr lang="en-US" b="1" dirty="0">
                <a:solidFill>
                  <a:schemeClr val="bg2">
                    <a:lumMod val="25000"/>
                  </a:schemeClr>
                </a:solidFill>
              </a:rPr>
              <a:t>:</a:t>
            </a:r>
            <a:r>
              <a:rPr lang="en-US" dirty="0">
                <a:solidFill>
                  <a:schemeClr val="bg2">
                    <a:lumMod val="25000"/>
                  </a:schemeClr>
                </a:solidFill>
              </a:rPr>
              <a:t> AD produces </a:t>
            </a:r>
            <a:r>
              <a:rPr lang="en-US" b="1" dirty="0">
                <a:solidFill>
                  <a:schemeClr val="bg2">
                    <a:lumMod val="25000"/>
                  </a:schemeClr>
                </a:solidFill>
              </a:rPr>
              <a:t>biogas</a:t>
            </a:r>
            <a:r>
              <a:rPr lang="en-US" dirty="0">
                <a:solidFill>
                  <a:schemeClr val="bg2">
                    <a:lumMod val="25000"/>
                  </a:schemeClr>
                </a:solidFill>
              </a:rPr>
              <a:t> from organics</a:t>
            </a:r>
          </a:p>
          <a:p>
            <a:r>
              <a:rPr lang="en-US" dirty="0">
                <a:solidFill>
                  <a:schemeClr val="bg2">
                    <a:lumMod val="25000"/>
                  </a:schemeClr>
                </a:solidFill>
              </a:rPr>
              <a:t>Both gas streams combine and go to </a:t>
            </a:r>
            <a:r>
              <a:rPr lang="en-US" b="1" dirty="0">
                <a:solidFill>
                  <a:schemeClr val="bg2">
                    <a:lumMod val="25000"/>
                  </a:schemeClr>
                </a:solidFill>
              </a:rPr>
              <a:t>Combustion &amp; Power Generation</a:t>
            </a:r>
            <a:r>
              <a:rPr lang="en-US" dirty="0">
                <a:solidFill>
                  <a:schemeClr val="bg2">
                    <a:lumMod val="25000"/>
                  </a:schemeClr>
                </a:solidFill>
              </a:rPr>
              <a:t>, where a combined gas-steam turbine cycle produces electricity.</a:t>
            </a:r>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2584" y="1780670"/>
            <a:ext cx="12525229" cy="3907377"/>
          </a:xfrm>
          <a:prstGeom prst="rect">
            <a:avLst/>
          </a:prstGeom>
        </p:spPr>
      </p:pic>
      <p:sp>
        <p:nvSpPr>
          <p:cNvPr id="20" name="Rectangle 19"/>
          <p:cNvSpPr/>
          <p:nvPr/>
        </p:nvSpPr>
        <p:spPr>
          <a:xfrm>
            <a:off x="11438020" y="6874229"/>
            <a:ext cx="3128211" cy="1251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5764" y="5079491"/>
            <a:ext cx="4527201" cy="559640"/>
          </a:xfrm>
          <a:prstGeom prst="rect">
            <a:avLst/>
          </a:prstGeom>
        </p:spPr>
        <p:txBody>
          <a:bodyPr wrap="none">
            <a:spAutoFit/>
          </a:bodyPr>
          <a:lstStyle/>
          <a:p>
            <a:pPr>
              <a:lnSpc>
                <a:spcPts val="3350"/>
              </a:lnSpc>
            </a:pPr>
            <a:r>
              <a:rPr lang="en-US" sz="3900" dirty="0">
                <a:solidFill>
                  <a:srgbClr val="9C5461"/>
                </a:solidFill>
                <a:latin typeface="DM Sans Semi Bold" pitchFamily="34" charset="0"/>
                <a:ea typeface="DM Sans Semi Bold" pitchFamily="34" charset="-122"/>
                <a:cs typeface="DM Sans Semi Bold" pitchFamily="34" charset="-120"/>
              </a:rPr>
              <a:t>System Schematic</a:t>
            </a:r>
            <a:endParaRPr lang="en-US" sz="3900" dirty="0"/>
          </a:p>
        </p:txBody>
      </p:sp>
      <p:grpSp>
        <p:nvGrpSpPr>
          <p:cNvPr id="6" name="Group 5">
            <a:extLst>
              <a:ext uri="{FF2B5EF4-FFF2-40B4-BE49-F238E27FC236}">
                <a16:creationId xmlns:a16="http://schemas.microsoft.com/office/drawing/2014/main" id="{5FE0E203-6B41-CE69-8E51-62ECA6BC261E}"/>
              </a:ext>
            </a:extLst>
          </p:cNvPr>
          <p:cNvGrpSpPr/>
          <p:nvPr/>
        </p:nvGrpSpPr>
        <p:grpSpPr>
          <a:xfrm>
            <a:off x="2686513" y="105225"/>
            <a:ext cx="11487039" cy="7844041"/>
            <a:chOff x="1005930" y="316036"/>
            <a:chExt cx="9159660" cy="6245221"/>
          </a:xfrm>
        </p:grpSpPr>
        <p:sp>
          <p:nvSpPr>
            <p:cNvPr id="7" name="Trapezium 3">
              <a:extLst>
                <a:ext uri="{FF2B5EF4-FFF2-40B4-BE49-F238E27FC236}">
                  <a16:creationId xmlns:a16="http://schemas.microsoft.com/office/drawing/2014/main" id="{A15D4450-746C-2305-23BD-094374EA88D5}"/>
                </a:ext>
              </a:extLst>
            </p:cNvPr>
            <p:cNvSpPr/>
            <p:nvPr/>
          </p:nvSpPr>
          <p:spPr>
            <a:xfrm rot="5400000">
              <a:off x="4565696" y="3773536"/>
              <a:ext cx="914400" cy="1216152"/>
            </a:xfrm>
            <a:prstGeom prst="trapezoid">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sp>
          <p:nvSpPr>
            <p:cNvPr id="8" name="Trapezium 4">
              <a:extLst>
                <a:ext uri="{FF2B5EF4-FFF2-40B4-BE49-F238E27FC236}">
                  <a16:creationId xmlns:a16="http://schemas.microsoft.com/office/drawing/2014/main" id="{1BEAFB0A-8FA6-A22C-4F52-0311C2910651}"/>
                </a:ext>
              </a:extLst>
            </p:cNvPr>
            <p:cNvSpPr/>
            <p:nvPr/>
          </p:nvSpPr>
          <p:spPr>
            <a:xfrm rot="16200000">
              <a:off x="8185914" y="3773536"/>
              <a:ext cx="914400" cy="1216152"/>
            </a:xfrm>
            <a:prstGeom prst="trapezoid">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sp>
          <p:nvSpPr>
            <p:cNvPr id="9" name="Rectangle: Single Corner Rounded 5">
              <a:extLst>
                <a:ext uri="{FF2B5EF4-FFF2-40B4-BE49-F238E27FC236}">
                  <a16:creationId xmlns:a16="http://schemas.microsoft.com/office/drawing/2014/main" id="{9AFA50AB-123D-66AE-73B7-14DCC1D8A6EC}"/>
                </a:ext>
              </a:extLst>
            </p:cNvPr>
            <p:cNvSpPr/>
            <p:nvPr/>
          </p:nvSpPr>
          <p:spPr>
            <a:xfrm>
              <a:off x="6032188" y="3010011"/>
              <a:ext cx="1725282" cy="470227"/>
            </a:xfrm>
            <a:prstGeom prst="round1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sp>
          <p:nvSpPr>
            <p:cNvPr id="10" name="L-Shape 9">
              <a:extLst>
                <a:ext uri="{FF2B5EF4-FFF2-40B4-BE49-F238E27FC236}">
                  <a16:creationId xmlns:a16="http://schemas.microsoft.com/office/drawing/2014/main" id="{CAD850D7-EC62-EE11-F551-7B00F5EA5F59}"/>
                </a:ext>
              </a:extLst>
            </p:cNvPr>
            <p:cNvSpPr/>
            <p:nvPr/>
          </p:nvSpPr>
          <p:spPr>
            <a:xfrm>
              <a:off x="6394496" y="2981930"/>
              <a:ext cx="258792" cy="327804"/>
            </a:xfrm>
            <a:prstGeom prst="corne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cxnSp>
          <p:nvCxnSpPr>
            <p:cNvPr id="11" name="Straight Connector 10">
              <a:extLst>
                <a:ext uri="{FF2B5EF4-FFF2-40B4-BE49-F238E27FC236}">
                  <a16:creationId xmlns:a16="http://schemas.microsoft.com/office/drawing/2014/main" id="{3DD929EE-4C64-E8D4-1B88-2F124D2E7350}"/>
                </a:ext>
              </a:extLst>
            </p:cNvPr>
            <p:cNvCxnSpPr>
              <a:cxnSpLocks/>
            </p:cNvCxnSpPr>
            <p:nvPr/>
          </p:nvCxnSpPr>
          <p:spPr>
            <a:xfrm flipV="1">
              <a:off x="5630973" y="3245124"/>
              <a:ext cx="0" cy="994326"/>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BDBFBE21-2D9A-1978-2EBE-7ADA7ED51D71}"/>
                </a:ext>
              </a:extLst>
            </p:cNvPr>
            <p:cNvCxnSpPr>
              <a:stCxn id="9" idx="1"/>
            </p:cNvCxnSpPr>
            <p:nvPr/>
          </p:nvCxnSpPr>
          <p:spPr>
            <a:xfrm flipH="1" flipV="1">
              <a:off x="5630973" y="3245124"/>
              <a:ext cx="401215" cy="1"/>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AFD6507B-E960-E680-BB56-09669821E29B}"/>
                </a:ext>
              </a:extLst>
            </p:cNvPr>
            <p:cNvCxnSpPr>
              <a:cxnSpLocks/>
            </p:cNvCxnSpPr>
            <p:nvPr/>
          </p:nvCxnSpPr>
          <p:spPr>
            <a:xfrm flipV="1">
              <a:off x="8035038" y="3245124"/>
              <a:ext cx="0" cy="994326"/>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A11CD4AA-3296-1607-F94C-DC24EC75B3EA}"/>
                </a:ext>
              </a:extLst>
            </p:cNvPr>
            <p:cNvCxnSpPr>
              <a:stCxn id="9" idx="3"/>
            </p:cNvCxnSpPr>
            <p:nvPr/>
          </p:nvCxnSpPr>
          <p:spPr>
            <a:xfrm flipV="1">
              <a:off x="7757470" y="3245124"/>
              <a:ext cx="277568" cy="1"/>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E3821786-C6C9-DAC2-ED5A-440EA2A3A947}"/>
                </a:ext>
              </a:extLst>
            </p:cNvPr>
            <p:cNvCxnSpPr>
              <a:cxnSpLocks/>
            </p:cNvCxnSpPr>
            <p:nvPr/>
          </p:nvCxnSpPr>
          <p:spPr>
            <a:xfrm flipH="1">
              <a:off x="4414819" y="4838812"/>
              <a:ext cx="1" cy="1419132"/>
            </a:xfrm>
            <a:prstGeom prst="line">
              <a:avLst/>
            </a:prstGeom>
            <a:noFill/>
            <a:ln>
              <a:solidFill>
                <a:schemeClr val="tx1"/>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523959B7-2C28-FFE7-A67C-A61700B52296}"/>
                </a:ext>
              </a:extLst>
            </p:cNvPr>
            <p:cNvCxnSpPr>
              <a:cxnSpLocks/>
            </p:cNvCxnSpPr>
            <p:nvPr/>
          </p:nvCxnSpPr>
          <p:spPr>
            <a:xfrm flipH="1">
              <a:off x="9235459" y="4838812"/>
              <a:ext cx="1" cy="1419132"/>
            </a:xfrm>
            <a:prstGeom prst="line">
              <a:avLst/>
            </a:prstGeom>
            <a:noFill/>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991474D6-E473-5415-8ACD-BE34F84BB629}"/>
                </a:ext>
              </a:extLst>
            </p:cNvPr>
            <p:cNvSpPr txBox="1"/>
            <p:nvPr/>
          </p:nvSpPr>
          <p:spPr>
            <a:xfrm>
              <a:off x="6220367" y="3569122"/>
              <a:ext cx="1348927" cy="446276"/>
            </a:xfrm>
            <a:prstGeom prst="rect">
              <a:avLst/>
            </a:prstGeom>
            <a:noFill/>
          </p:spPr>
          <p:txBody>
            <a:bodyPr wrap="none" rtlCol="0">
              <a:spAutoFit/>
            </a:bodyPr>
            <a:lstStyle/>
            <a:p>
              <a:pPr algn="ctr"/>
              <a:r>
                <a:rPr lang="en-GB" sz="1440" dirty="0"/>
                <a:t>Biogas Combustion</a:t>
              </a:r>
            </a:p>
            <a:p>
              <a:pPr algn="ctr"/>
              <a:r>
                <a:rPr lang="en-GB" sz="1440" dirty="0"/>
                <a:t>chamber</a:t>
              </a:r>
            </a:p>
          </p:txBody>
        </p:sp>
        <p:cxnSp>
          <p:nvCxnSpPr>
            <p:cNvPr id="18" name="Straight Connector 17">
              <a:extLst>
                <a:ext uri="{FF2B5EF4-FFF2-40B4-BE49-F238E27FC236}">
                  <a16:creationId xmlns:a16="http://schemas.microsoft.com/office/drawing/2014/main" id="{D1F1D621-638C-6A25-B3F5-4B9C653B814E}"/>
                </a:ext>
              </a:extLst>
            </p:cNvPr>
            <p:cNvCxnSpPr>
              <a:cxnSpLocks/>
            </p:cNvCxnSpPr>
            <p:nvPr/>
          </p:nvCxnSpPr>
          <p:spPr>
            <a:xfrm flipV="1">
              <a:off x="3805630" y="4381611"/>
              <a:ext cx="5885411" cy="10851"/>
            </a:xfrm>
            <a:prstGeom prst="line">
              <a:avLst/>
            </a:prstGeom>
            <a:noFill/>
            <a:ln w="19050" cap="flat" cmpd="sng" algn="ctr">
              <a:solidFill>
                <a:schemeClr val="dk1"/>
              </a:solidFill>
              <a:prstDash val="lgDashDot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9" name="Rectangle: Single Corner Rounded 25">
              <a:extLst>
                <a:ext uri="{FF2B5EF4-FFF2-40B4-BE49-F238E27FC236}">
                  <a16:creationId xmlns:a16="http://schemas.microsoft.com/office/drawing/2014/main" id="{8DA91D6E-0A81-35F5-6268-EB26C9F62A7E}"/>
                </a:ext>
              </a:extLst>
            </p:cNvPr>
            <p:cNvSpPr/>
            <p:nvPr/>
          </p:nvSpPr>
          <p:spPr>
            <a:xfrm>
              <a:off x="9251190" y="4276417"/>
              <a:ext cx="914400" cy="259900"/>
            </a:xfrm>
            <a:prstGeom prst="round1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sp>
          <p:nvSpPr>
            <p:cNvPr id="20" name="Rectangle: Single Corner Rounded 26">
              <a:extLst>
                <a:ext uri="{FF2B5EF4-FFF2-40B4-BE49-F238E27FC236}">
                  <a16:creationId xmlns:a16="http://schemas.microsoft.com/office/drawing/2014/main" id="{05AC5582-FDF8-88DD-A98E-715154CF5C2A}"/>
                </a:ext>
              </a:extLst>
            </p:cNvPr>
            <p:cNvSpPr/>
            <p:nvPr/>
          </p:nvSpPr>
          <p:spPr>
            <a:xfrm>
              <a:off x="3483071" y="4262512"/>
              <a:ext cx="914400" cy="259900"/>
            </a:xfrm>
            <a:prstGeom prst="round1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sp>
          <p:nvSpPr>
            <p:cNvPr id="21" name="TextBox 20">
              <a:extLst>
                <a:ext uri="{FF2B5EF4-FFF2-40B4-BE49-F238E27FC236}">
                  <a16:creationId xmlns:a16="http://schemas.microsoft.com/office/drawing/2014/main" id="{04B65C10-8625-AF83-7864-0145B6AE5689}"/>
                </a:ext>
              </a:extLst>
            </p:cNvPr>
            <p:cNvSpPr txBox="1"/>
            <p:nvPr/>
          </p:nvSpPr>
          <p:spPr>
            <a:xfrm>
              <a:off x="4592389" y="4381610"/>
              <a:ext cx="656163" cy="200055"/>
            </a:xfrm>
            <a:prstGeom prst="rect">
              <a:avLst/>
            </a:prstGeom>
            <a:noFill/>
          </p:spPr>
          <p:txBody>
            <a:bodyPr wrap="none" rtlCol="0">
              <a:spAutoFit/>
            </a:bodyPr>
            <a:lstStyle/>
            <a:p>
              <a:pPr algn="ctr"/>
              <a:r>
                <a:rPr lang="en-GB" sz="960" dirty="0"/>
                <a:t>Compressor</a:t>
              </a:r>
            </a:p>
          </p:txBody>
        </p:sp>
        <p:sp>
          <p:nvSpPr>
            <p:cNvPr id="22" name="TextBox 21">
              <a:extLst>
                <a:ext uri="{FF2B5EF4-FFF2-40B4-BE49-F238E27FC236}">
                  <a16:creationId xmlns:a16="http://schemas.microsoft.com/office/drawing/2014/main" id="{01C161FB-12DC-5C06-618F-E42E07A5EEE0}"/>
                </a:ext>
              </a:extLst>
            </p:cNvPr>
            <p:cNvSpPr txBox="1"/>
            <p:nvPr/>
          </p:nvSpPr>
          <p:spPr>
            <a:xfrm>
              <a:off x="8303443" y="4381610"/>
              <a:ext cx="474489" cy="200055"/>
            </a:xfrm>
            <a:prstGeom prst="rect">
              <a:avLst/>
            </a:prstGeom>
            <a:noFill/>
          </p:spPr>
          <p:txBody>
            <a:bodyPr wrap="none" rtlCol="0">
              <a:spAutoFit/>
            </a:bodyPr>
            <a:lstStyle/>
            <a:p>
              <a:pPr algn="ctr"/>
              <a:r>
                <a:rPr lang="en-GB" sz="960" dirty="0"/>
                <a:t>Turbine</a:t>
              </a:r>
            </a:p>
          </p:txBody>
        </p:sp>
        <p:sp>
          <p:nvSpPr>
            <p:cNvPr id="23" name="TextBox 22">
              <a:extLst>
                <a:ext uri="{FF2B5EF4-FFF2-40B4-BE49-F238E27FC236}">
                  <a16:creationId xmlns:a16="http://schemas.microsoft.com/office/drawing/2014/main" id="{7BDE39A6-38E1-5B60-EA14-E3FBF5D8B95E}"/>
                </a:ext>
              </a:extLst>
            </p:cNvPr>
            <p:cNvSpPr txBox="1"/>
            <p:nvPr/>
          </p:nvSpPr>
          <p:spPr>
            <a:xfrm>
              <a:off x="4231693" y="6299647"/>
              <a:ext cx="331555" cy="261610"/>
            </a:xfrm>
            <a:prstGeom prst="rect">
              <a:avLst/>
            </a:prstGeom>
            <a:noFill/>
          </p:spPr>
          <p:txBody>
            <a:bodyPr wrap="none" rtlCol="0">
              <a:spAutoFit/>
            </a:bodyPr>
            <a:lstStyle/>
            <a:p>
              <a:pPr algn="ctr"/>
              <a:r>
                <a:rPr lang="en-GB" sz="1440" dirty="0"/>
                <a:t>Air</a:t>
              </a:r>
            </a:p>
          </p:txBody>
        </p:sp>
        <p:sp>
          <p:nvSpPr>
            <p:cNvPr id="24" name="TextBox 23">
              <a:extLst>
                <a:ext uri="{FF2B5EF4-FFF2-40B4-BE49-F238E27FC236}">
                  <a16:creationId xmlns:a16="http://schemas.microsoft.com/office/drawing/2014/main" id="{899BC3EB-672C-7FE1-0814-68F3B7A808C2}"/>
                </a:ext>
              </a:extLst>
            </p:cNvPr>
            <p:cNvSpPr txBox="1"/>
            <p:nvPr/>
          </p:nvSpPr>
          <p:spPr>
            <a:xfrm>
              <a:off x="8728933" y="6299646"/>
              <a:ext cx="1044517" cy="261610"/>
            </a:xfrm>
            <a:prstGeom prst="rect">
              <a:avLst/>
            </a:prstGeom>
            <a:noFill/>
          </p:spPr>
          <p:txBody>
            <a:bodyPr wrap="none" rtlCol="0">
              <a:spAutoFit/>
            </a:bodyPr>
            <a:lstStyle/>
            <a:p>
              <a:pPr algn="ctr"/>
              <a:r>
                <a:rPr lang="en-GB" sz="1440" dirty="0"/>
                <a:t>Exhaust Gases</a:t>
              </a:r>
            </a:p>
          </p:txBody>
        </p:sp>
        <p:sp>
          <p:nvSpPr>
            <p:cNvPr id="25" name="Arrow: Curved Right 31">
              <a:extLst>
                <a:ext uri="{FF2B5EF4-FFF2-40B4-BE49-F238E27FC236}">
                  <a16:creationId xmlns:a16="http://schemas.microsoft.com/office/drawing/2014/main" id="{210CB7B3-8FE4-3754-B9AD-9F15F1EE278E}"/>
                </a:ext>
              </a:extLst>
            </p:cNvPr>
            <p:cNvSpPr/>
            <p:nvPr/>
          </p:nvSpPr>
          <p:spPr>
            <a:xfrm flipV="1">
              <a:off x="9543595" y="4030787"/>
              <a:ext cx="329590" cy="701645"/>
            </a:xfrm>
            <a:prstGeom prst="curvedRightArrow">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solidFill>
                  <a:schemeClr val="tx1"/>
                </a:solidFill>
              </a:endParaRPr>
            </a:p>
          </p:txBody>
        </p:sp>
        <p:sp>
          <p:nvSpPr>
            <p:cNvPr id="26" name="Rectangle 25">
              <a:extLst>
                <a:ext uri="{FF2B5EF4-FFF2-40B4-BE49-F238E27FC236}">
                  <a16:creationId xmlns:a16="http://schemas.microsoft.com/office/drawing/2014/main" id="{700D7580-7F46-E39C-4824-DB3CF3548137}"/>
                </a:ext>
              </a:extLst>
            </p:cNvPr>
            <p:cNvSpPr/>
            <p:nvPr/>
          </p:nvSpPr>
          <p:spPr>
            <a:xfrm>
              <a:off x="6210047" y="1983792"/>
              <a:ext cx="500332" cy="607141"/>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sp>
          <p:nvSpPr>
            <p:cNvPr id="27" name="TextBox 26">
              <a:extLst>
                <a:ext uri="{FF2B5EF4-FFF2-40B4-BE49-F238E27FC236}">
                  <a16:creationId xmlns:a16="http://schemas.microsoft.com/office/drawing/2014/main" id="{D1DF10F6-461D-741C-7B1D-FD9D400E3298}"/>
                </a:ext>
              </a:extLst>
            </p:cNvPr>
            <p:cNvSpPr txBox="1"/>
            <p:nvPr/>
          </p:nvSpPr>
          <p:spPr>
            <a:xfrm>
              <a:off x="6179553" y="2131845"/>
              <a:ext cx="561318" cy="446276"/>
            </a:xfrm>
            <a:prstGeom prst="rect">
              <a:avLst/>
            </a:prstGeom>
            <a:noFill/>
          </p:spPr>
          <p:txBody>
            <a:bodyPr wrap="none" rtlCol="0">
              <a:spAutoFit/>
            </a:bodyPr>
            <a:lstStyle/>
            <a:p>
              <a:pPr algn="ctr"/>
              <a:r>
                <a:rPr lang="en-GB" sz="960" dirty="0"/>
                <a:t>Enhanced</a:t>
              </a:r>
            </a:p>
            <a:p>
              <a:pPr algn="ctr"/>
              <a:r>
                <a:rPr lang="en-GB" sz="960" dirty="0"/>
                <a:t>Biogas</a:t>
              </a:r>
            </a:p>
            <a:p>
              <a:pPr algn="ctr"/>
              <a:r>
                <a:rPr lang="en-GB" sz="960" dirty="0"/>
                <a:t>Collector</a:t>
              </a:r>
            </a:p>
          </p:txBody>
        </p:sp>
        <p:cxnSp>
          <p:nvCxnSpPr>
            <p:cNvPr id="28" name="Straight Connector 27">
              <a:extLst>
                <a:ext uri="{FF2B5EF4-FFF2-40B4-BE49-F238E27FC236}">
                  <a16:creationId xmlns:a16="http://schemas.microsoft.com/office/drawing/2014/main" id="{20F971A8-29F0-3797-669A-C1619DA849D4}"/>
                </a:ext>
              </a:extLst>
            </p:cNvPr>
            <p:cNvCxnSpPr>
              <a:stCxn id="10" idx="3"/>
              <a:endCxn id="26" idx="2"/>
            </p:cNvCxnSpPr>
            <p:nvPr/>
          </p:nvCxnSpPr>
          <p:spPr>
            <a:xfrm flipV="1">
              <a:off x="6459194" y="2590933"/>
              <a:ext cx="1019" cy="390997"/>
            </a:xfrm>
            <a:prstGeom prst="line">
              <a:avLst/>
            </a:prstGeom>
            <a:noFill/>
            <a:ln>
              <a:solidFill>
                <a:schemeClr val="tx1"/>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sp>
          <p:nvSpPr>
            <p:cNvPr id="29" name="Rectangle 28">
              <a:extLst>
                <a:ext uri="{FF2B5EF4-FFF2-40B4-BE49-F238E27FC236}">
                  <a16:creationId xmlns:a16="http://schemas.microsoft.com/office/drawing/2014/main" id="{49BAC414-92DB-06AF-2AB1-D72D6DEA6349}"/>
                </a:ext>
              </a:extLst>
            </p:cNvPr>
            <p:cNvSpPr/>
            <p:nvPr/>
          </p:nvSpPr>
          <p:spPr>
            <a:xfrm>
              <a:off x="7389194" y="1207453"/>
              <a:ext cx="500332" cy="607141"/>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sp>
          <p:nvSpPr>
            <p:cNvPr id="30" name="TextBox 29">
              <a:extLst>
                <a:ext uri="{FF2B5EF4-FFF2-40B4-BE49-F238E27FC236}">
                  <a16:creationId xmlns:a16="http://schemas.microsoft.com/office/drawing/2014/main" id="{91017200-A3C2-A207-9D75-F8AFBD6B4B75}"/>
                </a:ext>
              </a:extLst>
            </p:cNvPr>
            <p:cNvSpPr txBox="1"/>
            <p:nvPr/>
          </p:nvSpPr>
          <p:spPr>
            <a:xfrm>
              <a:off x="7485606" y="1355506"/>
              <a:ext cx="307510" cy="230832"/>
            </a:xfrm>
            <a:prstGeom prst="rect">
              <a:avLst/>
            </a:prstGeom>
            <a:noFill/>
          </p:spPr>
          <p:txBody>
            <a:bodyPr wrap="none" rtlCol="0">
              <a:spAutoFit/>
            </a:bodyPr>
            <a:lstStyle/>
            <a:p>
              <a:pPr algn="ctr"/>
              <a:r>
                <a:rPr lang="en-GB" sz="1200" dirty="0"/>
                <a:t>AD</a:t>
              </a:r>
            </a:p>
          </p:txBody>
        </p:sp>
        <p:sp>
          <p:nvSpPr>
            <p:cNvPr id="31" name="Rectangle 30">
              <a:extLst>
                <a:ext uri="{FF2B5EF4-FFF2-40B4-BE49-F238E27FC236}">
                  <a16:creationId xmlns:a16="http://schemas.microsoft.com/office/drawing/2014/main" id="{0CBA49E2-0F6A-C21C-809B-0CC00825A6A9}"/>
                </a:ext>
              </a:extLst>
            </p:cNvPr>
            <p:cNvSpPr/>
            <p:nvPr/>
          </p:nvSpPr>
          <p:spPr>
            <a:xfrm>
              <a:off x="4232212" y="2051756"/>
              <a:ext cx="694719" cy="6071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sp>
          <p:nvSpPr>
            <p:cNvPr id="32" name="Rectangle 31">
              <a:extLst>
                <a:ext uri="{FF2B5EF4-FFF2-40B4-BE49-F238E27FC236}">
                  <a16:creationId xmlns:a16="http://schemas.microsoft.com/office/drawing/2014/main" id="{288A3ADA-665F-6263-EE07-ABEFCBAA46D7}"/>
                </a:ext>
              </a:extLst>
            </p:cNvPr>
            <p:cNvSpPr/>
            <p:nvPr/>
          </p:nvSpPr>
          <p:spPr>
            <a:xfrm>
              <a:off x="4232212" y="903882"/>
              <a:ext cx="694719" cy="6071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cxnSp>
          <p:nvCxnSpPr>
            <p:cNvPr id="33" name="Straight Connector 32">
              <a:extLst>
                <a:ext uri="{FF2B5EF4-FFF2-40B4-BE49-F238E27FC236}">
                  <a16:creationId xmlns:a16="http://schemas.microsoft.com/office/drawing/2014/main" id="{5C5BCDA4-6293-7227-1480-402B3392ABCB}"/>
                </a:ext>
              </a:extLst>
            </p:cNvPr>
            <p:cNvCxnSpPr>
              <a:cxnSpLocks/>
              <a:stCxn id="29" idx="3"/>
            </p:cNvCxnSpPr>
            <p:nvPr/>
          </p:nvCxnSpPr>
          <p:spPr>
            <a:xfrm>
              <a:off x="7889526" y="1511024"/>
              <a:ext cx="726661" cy="0"/>
            </a:xfrm>
            <a:prstGeom prst="line">
              <a:avLst/>
            </a:prstGeom>
            <a:noFill/>
            <a:ln>
              <a:solidFill>
                <a:schemeClr val="tx1"/>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BD54AD44-AFAD-AC8F-E84D-C55B14FD0888}"/>
                </a:ext>
              </a:extLst>
            </p:cNvPr>
            <p:cNvCxnSpPr/>
            <p:nvPr/>
          </p:nvCxnSpPr>
          <p:spPr>
            <a:xfrm>
              <a:off x="4920470" y="1355506"/>
              <a:ext cx="505652" cy="0"/>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493CC923-2D21-7C3C-C5BF-472601A656D1}"/>
                </a:ext>
              </a:extLst>
            </p:cNvPr>
            <p:cNvCxnSpPr/>
            <p:nvPr/>
          </p:nvCxnSpPr>
          <p:spPr>
            <a:xfrm>
              <a:off x="4926931" y="2287362"/>
              <a:ext cx="505652" cy="0"/>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008C0B7A-BB6A-625E-8BE5-F29F7222CFB9}"/>
                </a:ext>
              </a:extLst>
            </p:cNvPr>
            <p:cNvCxnSpPr>
              <a:cxnSpLocks/>
            </p:cNvCxnSpPr>
            <p:nvPr/>
          </p:nvCxnSpPr>
          <p:spPr>
            <a:xfrm flipH="1">
              <a:off x="5414241" y="1355506"/>
              <a:ext cx="11881" cy="941336"/>
            </a:xfrm>
            <a:prstGeom prst="line">
              <a:avLst/>
            </a:prstGeom>
            <a:noFill/>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37" name="Oval 36">
              <a:extLst>
                <a:ext uri="{FF2B5EF4-FFF2-40B4-BE49-F238E27FC236}">
                  <a16:creationId xmlns:a16="http://schemas.microsoft.com/office/drawing/2014/main" id="{F1FF61B6-D435-5096-B028-0007FCFEB8BD}"/>
                </a:ext>
              </a:extLst>
            </p:cNvPr>
            <p:cNvSpPr/>
            <p:nvPr/>
          </p:nvSpPr>
          <p:spPr>
            <a:xfrm>
              <a:off x="3257819" y="1620626"/>
              <a:ext cx="252190" cy="259900"/>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sp>
          <p:nvSpPr>
            <p:cNvPr id="38" name="Isosceles Triangle 37">
              <a:extLst>
                <a:ext uri="{FF2B5EF4-FFF2-40B4-BE49-F238E27FC236}">
                  <a16:creationId xmlns:a16="http://schemas.microsoft.com/office/drawing/2014/main" id="{E55CB971-5D0C-57F5-C57A-AC067373F548}"/>
                </a:ext>
              </a:extLst>
            </p:cNvPr>
            <p:cNvSpPr/>
            <p:nvPr/>
          </p:nvSpPr>
          <p:spPr>
            <a:xfrm>
              <a:off x="3290752" y="1587565"/>
              <a:ext cx="186324" cy="227029"/>
            </a:xfrm>
            <a:prstGeom prst="triangl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cxnSp>
          <p:nvCxnSpPr>
            <p:cNvPr id="39" name="Straight Connector 38">
              <a:extLst>
                <a:ext uri="{FF2B5EF4-FFF2-40B4-BE49-F238E27FC236}">
                  <a16:creationId xmlns:a16="http://schemas.microsoft.com/office/drawing/2014/main" id="{FBCE2125-B3F3-AEDE-76FB-A44795882721}"/>
                </a:ext>
              </a:extLst>
            </p:cNvPr>
            <p:cNvCxnSpPr>
              <a:stCxn id="37" idx="4"/>
            </p:cNvCxnSpPr>
            <p:nvPr/>
          </p:nvCxnSpPr>
          <p:spPr>
            <a:xfrm>
              <a:off x="3383914" y="1880526"/>
              <a:ext cx="0" cy="451374"/>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B4149D2-68FB-86EC-4DC3-5EC72412782C}"/>
                </a:ext>
              </a:extLst>
            </p:cNvPr>
            <p:cNvCxnSpPr/>
            <p:nvPr/>
          </p:nvCxnSpPr>
          <p:spPr>
            <a:xfrm flipH="1">
              <a:off x="3383914" y="1355506"/>
              <a:ext cx="831455" cy="0"/>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B48DA13C-E318-8CDC-A2F7-C88967A3CAC5}"/>
                </a:ext>
              </a:extLst>
            </p:cNvPr>
            <p:cNvCxnSpPr>
              <a:stCxn id="38" idx="0"/>
            </p:cNvCxnSpPr>
            <p:nvPr/>
          </p:nvCxnSpPr>
          <p:spPr>
            <a:xfrm flipV="1">
              <a:off x="3383914" y="1355506"/>
              <a:ext cx="0" cy="232059"/>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85A86E84-6D9A-60AF-F0B0-B3BBBA77BB0A}"/>
                </a:ext>
              </a:extLst>
            </p:cNvPr>
            <p:cNvCxnSpPr>
              <a:cxnSpLocks/>
              <a:endCxn id="31" idx="1"/>
            </p:cNvCxnSpPr>
            <p:nvPr/>
          </p:nvCxnSpPr>
          <p:spPr>
            <a:xfrm>
              <a:off x="3383914" y="2355327"/>
              <a:ext cx="848298" cy="0"/>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3" name="Straight Connector 42">
              <a:extLst>
                <a:ext uri="{FF2B5EF4-FFF2-40B4-BE49-F238E27FC236}">
                  <a16:creationId xmlns:a16="http://schemas.microsoft.com/office/drawing/2014/main" id="{54AFC630-809B-0752-ED6D-5654CCBFC9B5}"/>
                </a:ext>
              </a:extLst>
            </p:cNvPr>
            <p:cNvCxnSpPr>
              <a:stCxn id="31" idx="2"/>
            </p:cNvCxnSpPr>
            <p:nvPr/>
          </p:nvCxnSpPr>
          <p:spPr>
            <a:xfrm flipH="1">
              <a:off x="4579571" y="2658897"/>
              <a:ext cx="1" cy="351114"/>
            </a:xfrm>
            <a:prstGeom prst="line">
              <a:avLst/>
            </a:prstGeom>
            <a:noFill/>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5B36DDE7-F086-1F4F-7F7D-164BA792DAD1}"/>
                </a:ext>
              </a:extLst>
            </p:cNvPr>
            <p:cNvCxnSpPr>
              <a:cxnSpLocks/>
            </p:cNvCxnSpPr>
            <p:nvPr/>
          </p:nvCxnSpPr>
          <p:spPr>
            <a:xfrm flipH="1">
              <a:off x="2619527" y="2531955"/>
              <a:ext cx="1612685" cy="0"/>
            </a:xfrm>
            <a:prstGeom prst="line">
              <a:avLst/>
            </a:prstGeom>
            <a:noFill/>
            <a:ln>
              <a:solidFill>
                <a:schemeClr val="tx1"/>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4F1DA466-CF13-89BC-4800-281109D74F89}"/>
                </a:ext>
              </a:extLst>
            </p:cNvPr>
            <p:cNvCxnSpPr/>
            <p:nvPr/>
          </p:nvCxnSpPr>
          <p:spPr>
            <a:xfrm>
              <a:off x="4926931" y="2531955"/>
              <a:ext cx="904649" cy="0"/>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C294392C-7606-490D-2CF2-84E0A99F80B1}"/>
                </a:ext>
              </a:extLst>
            </p:cNvPr>
            <p:cNvCxnSpPr/>
            <p:nvPr/>
          </p:nvCxnSpPr>
          <p:spPr>
            <a:xfrm flipV="1">
              <a:off x="5831580" y="1701079"/>
              <a:ext cx="0" cy="830876"/>
            </a:xfrm>
            <a:prstGeom prst="line">
              <a:avLst/>
            </a:prstGeom>
            <a:noFill/>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ECAEF150-CFDC-A3BD-36B2-FD20E8EED11F}"/>
                </a:ext>
              </a:extLst>
            </p:cNvPr>
            <p:cNvCxnSpPr/>
            <p:nvPr/>
          </p:nvCxnSpPr>
          <p:spPr>
            <a:xfrm>
              <a:off x="5831580" y="1701079"/>
              <a:ext cx="627614" cy="0"/>
            </a:xfrm>
            <a:prstGeom prst="line">
              <a:avLst/>
            </a:prstGeom>
            <a:noFill/>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939B7FE7-3303-0757-CBE7-5B3554C4E1AD}"/>
                </a:ext>
              </a:extLst>
            </p:cNvPr>
            <p:cNvCxnSpPr>
              <a:stCxn id="26" idx="0"/>
            </p:cNvCxnSpPr>
            <p:nvPr/>
          </p:nvCxnSpPr>
          <p:spPr>
            <a:xfrm flipH="1" flipV="1">
              <a:off x="6459194" y="1701079"/>
              <a:ext cx="1019" cy="282713"/>
            </a:xfrm>
            <a:prstGeom prst="line">
              <a:avLst/>
            </a:prstGeom>
            <a:noFill/>
            <a:ln>
              <a:solidFill>
                <a:schemeClr val="tx1"/>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8FEEA4DB-B35D-64FC-4315-1EE2B5EE4BFC}"/>
                </a:ext>
              </a:extLst>
            </p:cNvPr>
            <p:cNvCxnSpPr/>
            <p:nvPr/>
          </p:nvCxnSpPr>
          <p:spPr>
            <a:xfrm>
              <a:off x="4926931" y="1074427"/>
              <a:ext cx="2712429" cy="0"/>
            </a:xfrm>
            <a:prstGeom prst="line">
              <a:avLst/>
            </a:prstGeom>
            <a:noFill/>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76527067-1600-A007-520A-FB84D4F33433}"/>
                </a:ext>
              </a:extLst>
            </p:cNvPr>
            <p:cNvCxnSpPr>
              <a:stCxn id="29" idx="0"/>
            </p:cNvCxnSpPr>
            <p:nvPr/>
          </p:nvCxnSpPr>
          <p:spPr>
            <a:xfrm flipV="1">
              <a:off x="7639360" y="1074427"/>
              <a:ext cx="0" cy="133026"/>
            </a:xfrm>
            <a:prstGeom prst="line">
              <a:avLst/>
            </a:prstGeom>
            <a:noFill/>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51" name="TextBox 50">
              <a:extLst>
                <a:ext uri="{FF2B5EF4-FFF2-40B4-BE49-F238E27FC236}">
                  <a16:creationId xmlns:a16="http://schemas.microsoft.com/office/drawing/2014/main" id="{01150296-58F5-7683-F96B-66B9DEA69BB6}"/>
                </a:ext>
              </a:extLst>
            </p:cNvPr>
            <p:cNvSpPr txBox="1"/>
            <p:nvPr/>
          </p:nvSpPr>
          <p:spPr>
            <a:xfrm>
              <a:off x="4386130" y="2251948"/>
              <a:ext cx="478496" cy="200055"/>
            </a:xfrm>
            <a:prstGeom prst="rect">
              <a:avLst/>
            </a:prstGeom>
            <a:noFill/>
          </p:spPr>
          <p:txBody>
            <a:bodyPr wrap="none" rtlCol="0">
              <a:spAutoFit/>
            </a:bodyPr>
            <a:lstStyle/>
            <a:p>
              <a:pPr algn="ctr"/>
              <a:r>
                <a:rPr lang="en-GB" sz="960" dirty="0"/>
                <a:t>Reactor</a:t>
              </a:r>
            </a:p>
          </p:txBody>
        </p:sp>
        <p:sp>
          <p:nvSpPr>
            <p:cNvPr id="52" name="TextBox 51">
              <a:extLst>
                <a:ext uri="{FF2B5EF4-FFF2-40B4-BE49-F238E27FC236}">
                  <a16:creationId xmlns:a16="http://schemas.microsoft.com/office/drawing/2014/main" id="{BD28C374-4EA2-67A2-E8EB-30948D14B9E4}"/>
                </a:ext>
              </a:extLst>
            </p:cNvPr>
            <p:cNvSpPr txBox="1"/>
            <p:nvPr/>
          </p:nvSpPr>
          <p:spPr>
            <a:xfrm>
              <a:off x="4343932" y="1099450"/>
              <a:ext cx="518571" cy="261610"/>
            </a:xfrm>
            <a:prstGeom prst="rect">
              <a:avLst/>
            </a:prstGeom>
            <a:noFill/>
          </p:spPr>
          <p:txBody>
            <a:bodyPr wrap="none" rtlCol="0">
              <a:spAutoFit/>
            </a:bodyPr>
            <a:lstStyle/>
            <a:p>
              <a:pPr algn="ctr"/>
              <a:r>
                <a:rPr lang="en-GB" sz="1440" dirty="0"/>
                <a:t>Boiler</a:t>
              </a:r>
            </a:p>
          </p:txBody>
        </p:sp>
        <p:sp>
          <p:nvSpPr>
            <p:cNvPr id="53" name="TextBox 52">
              <a:extLst>
                <a:ext uri="{FF2B5EF4-FFF2-40B4-BE49-F238E27FC236}">
                  <a16:creationId xmlns:a16="http://schemas.microsoft.com/office/drawing/2014/main" id="{5157EB61-1824-ADE5-20D9-96945251B0A3}"/>
                </a:ext>
              </a:extLst>
            </p:cNvPr>
            <p:cNvSpPr txBox="1"/>
            <p:nvPr/>
          </p:nvSpPr>
          <p:spPr>
            <a:xfrm>
              <a:off x="3860877" y="3046356"/>
              <a:ext cx="1476900" cy="446276"/>
            </a:xfrm>
            <a:prstGeom prst="rect">
              <a:avLst/>
            </a:prstGeom>
            <a:noFill/>
          </p:spPr>
          <p:txBody>
            <a:bodyPr wrap="none" rtlCol="0">
              <a:spAutoFit/>
            </a:bodyPr>
            <a:lstStyle/>
            <a:p>
              <a:pPr algn="ctr"/>
              <a:r>
                <a:rPr lang="en-GB" sz="1440" dirty="0"/>
                <a:t>Volatile Matters </a:t>
              </a:r>
            </a:p>
            <a:p>
              <a:pPr algn="ctr"/>
              <a:r>
                <a:rPr lang="en-GB" sz="1440" dirty="0"/>
                <a:t>and Feedstock Waste</a:t>
              </a:r>
            </a:p>
          </p:txBody>
        </p:sp>
        <p:sp>
          <p:nvSpPr>
            <p:cNvPr id="54" name="TextBox 53">
              <a:extLst>
                <a:ext uri="{FF2B5EF4-FFF2-40B4-BE49-F238E27FC236}">
                  <a16:creationId xmlns:a16="http://schemas.microsoft.com/office/drawing/2014/main" id="{DB2A67A2-1448-3B04-56E9-F90580483D2A}"/>
                </a:ext>
              </a:extLst>
            </p:cNvPr>
            <p:cNvSpPr txBox="1"/>
            <p:nvPr/>
          </p:nvSpPr>
          <p:spPr>
            <a:xfrm>
              <a:off x="7014264" y="316036"/>
              <a:ext cx="1554112" cy="446276"/>
            </a:xfrm>
            <a:prstGeom prst="rect">
              <a:avLst/>
            </a:prstGeom>
            <a:noFill/>
          </p:spPr>
          <p:txBody>
            <a:bodyPr wrap="none" rtlCol="0">
              <a:spAutoFit/>
            </a:bodyPr>
            <a:lstStyle/>
            <a:p>
              <a:pPr algn="ctr"/>
              <a:r>
                <a:rPr lang="en-GB" sz="1440" dirty="0"/>
                <a:t>Moisture-rich Biomass</a:t>
              </a:r>
            </a:p>
            <a:p>
              <a:pPr algn="ctr"/>
              <a:r>
                <a:rPr lang="en-GB" sz="1440" dirty="0"/>
                <a:t> Feedstock</a:t>
              </a:r>
            </a:p>
          </p:txBody>
        </p:sp>
        <p:sp>
          <p:nvSpPr>
            <p:cNvPr id="55" name="TextBox 54">
              <a:extLst>
                <a:ext uri="{FF2B5EF4-FFF2-40B4-BE49-F238E27FC236}">
                  <a16:creationId xmlns:a16="http://schemas.microsoft.com/office/drawing/2014/main" id="{064C092F-AEE7-0173-57B5-9FC63A2EE568}"/>
                </a:ext>
              </a:extLst>
            </p:cNvPr>
            <p:cNvSpPr txBox="1"/>
            <p:nvPr/>
          </p:nvSpPr>
          <p:spPr>
            <a:xfrm>
              <a:off x="2557533" y="2531955"/>
              <a:ext cx="1584836" cy="446276"/>
            </a:xfrm>
            <a:prstGeom prst="rect">
              <a:avLst/>
            </a:prstGeom>
            <a:noFill/>
          </p:spPr>
          <p:txBody>
            <a:bodyPr wrap="none" rtlCol="0">
              <a:spAutoFit/>
            </a:bodyPr>
            <a:lstStyle/>
            <a:p>
              <a:pPr algn="ctr"/>
              <a:r>
                <a:rPr lang="en-GB" sz="1440" dirty="0"/>
                <a:t>Moisture-lean Biomass</a:t>
              </a:r>
            </a:p>
            <a:p>
              <a:pPr algn="ctr"/>
              <a:r>
                <a:rPr lang="en-GB" sz="1440" dirty="0"/>
                <a:t> Feedstock</a:t>
              </a:r>
            </a:p>
          </p:txBody>
        </p:sp>
        <p:sp>
          <p:nvSpPr>
            <p:cNvPr id="56" name="TextBox 55">
              <a:extLst>
                <a:ext uri="{FF2B5EF4-FFF2-40B4-BE49-F238E27FC236}">
                  <a16:creationId xmlns:a16="http://schemas.microsoft.com/office/drawing/2014/main" id="{92470D71-1AE3-2BB4-8EE3-EE22D765B4A9}"/>
                </a:ext>
              </a:extLst>
            </p:cNvPr>
            <p:cNvSpPr txBox="1"/>
            <p:nvPr/>
          </p:nvSpPr>
          <p:spPr>
            <a:xfrm>
              <a:off x="3818357" y="1642010"/>
              <a:ext cx="1191725" cy="261610"/>
            </a:xfrm>
            <a:prstGeom prst="rect">
              <a:avLst/>
            </a:prstGeom>
            <a:noFill/>
          </p:spPr>
          <p:txBody>
            <a:bodyPr wrap="none" rtlCol="0">
              <a:spAutoFit/>
            </a:bodyPr>
            <a:lstStyle/>
            <a:p>
              <a:pPr algn="ctr"/>
              <a:r>
                <a:rPr lang="en-GB" sz="1440" dirty="0"/>
                <a:t>HTC Steam Cycle</a:t>
              </a:r>
            </a:p>
          </p:txBody>
        </p:sp>
        <p:cxnSp>
          <p:nvCxnSpPr>
            <p:cNvPr id="57" name="Straight Connector 56">
              <a:extLst>
                <a:ext uri="{FF2B5EF4-FFF2-40B4-BE49-F238E27FC236}">
                  <a16:creationId xmlns:a16="http://schemas.microsoft.com/office/drawing/2014/main" id="{CAC6A8B0-78A4-A546-82D5-DF58E2E43284}"/>
                </a:ext>
              </a:extLst>
            </p:cNvPr>
            <p:cNvCxnSpPr>
              <a:cxnSpLocks/>
            </p:cNvCxnSpPr>
            <p:nvPr/>
          </p:nvCxnSpPr>
          <p:spPr>
            <a:xfrm>
              <a:off x="6691713" y="2287362"/>
              <a:ext cx="1822921" cy="0"/>
            </a:xfrm>
            <a:prstGeom prst="line">
              <a:avLst/>
            </a:prstGeom>
            <a:ln>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58" name="TextBox 57">
              <a:extLst>
                <a:ext uri="{FF2B5EF4-FFF2-40B4-BE49-F238E27FC236}">
                  <a16:creationId xmlns:a16="http://schemas.microsoft.com/office/drawing/2014/main" id="{143040C1-9687-BE00-2188-EC6BAF7635EB}"/>
                </a:ext>
              </a:extLst>
            </p:cNvPr>
            <p:cNvSpPr txBox="1"/>
            <p:nvPr/>
          </p:nvSpPr>
          <p:spPr>
            <a:xfrm>
              <a:off x="8600000" y="2008734"/>
              <a:ext cx="1325363" cy="630942"/>
            </a:xfrm>
            <a:prstGeom prst="rect">
              <a:avLst/>
            </a:prstGeom>
            <a:noFill/>
          </p:spPr>
          <p:txBody>
            <a:bodyPr wrap="none" rtlCol="0">
              <a:spAutoFit/>
            </a:bodyPr>
            <a:lstStyle/>
            <a:p>
              <a:pPr algn="ctr"/>
              <a:r>
                <a:rPr lang="en-GB" sz="1440" dirty="0"/>
                <a:t>Biogas </a:t>
              </a:r>
            </a:p>
            <a:p>
              <a:pPr algn="ctr"/>
              <a:r>
                <a:rPr lang="en-GB" sz="1440" dirty="0"/>
                <a:t>Distribution to</a:t>
              </a:r>
            </a:p>
            <a:p>
              <a:pPr algn="ctr"/>
              <a:r>
                <a:rPr lang="en-GB" sz="1440" dirty="0"/>
                <a:t>Building Envelopes</a:t>
              </a:r>
            </a:p>
          </p:txBody>
        </p:sp>
        <p:cxnSp>
          <p:nvCxnSpPr>
            <p:cNvPr id="59" name="Straight Connector 58">
              <a:extLst>
                <a:ext uri="{FF2B5EF4-FFF2-40B4-BE49-F238E27FC236}">
                  <a16:creationId xmlns:a16="http://schemas.microsoft.com/office/drawing/2014/main" id="{CE272801-A282-0250-2C1A-1EBDC09EA224}"/>
                </a:ext>
              </a:extLst>
            </p:cNvPr>
            <p:cNvCxnSpPr/>
            <p:nvPr/>
          </p:nvCxnSpPr>
          <p:spPr>
            <a:xfrm>
              <a:off x="6459194" y="1701079"/>
              <a:ext cx="930000" cy="0"/>
            </a:xfrm>
            <a:prstGeom prst="line">
              <a:avLst/>
            </a:prstGeom>
            <a:ln>
              <a:solidFill>
                <a:schemeClr val="tx1"/>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sp>
          <p:nvSpPr>
            <p:cNvPr id="60" name="Rectangle 59">
              <a:extLst>
                <a:ext uri="{FF2B5EF4-FFF2-40B4-BE49-F238E27FC236}">
                  <a16:creationId xmlns:a16="http://schemas.microsoft.com/office/drawing/2014/main" id="{6DE0D73B-8624-1486-A634-229C4859B4A9}"/>
                </a:ext>
              </a:extLst>
            </p:cNvPr>
            <p:cNvSpPr/>
            <p:nvPr/>
          </p:nvSpPr>
          <p:spPr>
            <a:xfrm>
              <a:off x="2180265" y="323549"/>
              <a:ext cx="914400" cy="914400"/>
            </a:xfrm>
            <a:prstGeom prst="rect">
              <a:avLst/>
            </a:prstGeom>
            <a:noFill/>
            <a:ln>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160"/>
            </a:p>
          </p:txBody>
        </p:sp>
        <p:cxnSp>
          <p:nvCxnSpPr>
            <p:cNvPr id="61" name="Straight Connector 60">
              <a:extLst>
                <a:ext uri="{FF2B5EF4-FFF2-40B4-BE49-F238E27FC236}">
                  <a16:creationId xmlns:a16="http://schemas.microsoft.com/office/drawing/2014/main" id="{01D3C085-73E3-3521-F1F4-E265971E906B}"/>
                </a:ext>
              </a:extLst>
            </p:cNvPr>
            <p:cNvCxnSpPr>
              <a:cxnSpLocks/>
              <a:endCxn id="60" idx="2"/>
            </p:cNvCxnSpPr>
            <p:nvPr/>
          </p:nvCxnSpPr>
          <p:spPr>
            <a:xfrm flipV="1">
              <a:off x="2601589" y="1237949"/>
              <a:ext cx="35876" cy="1294006"/>
            </a:xfrm>
            <a:prstGeom prst="line">
              <a:avLst/>
            </a:prstGeom>
            <a:ln>
              <a:solidFill>
                <a:schemeClr val="tx2"/>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62" name="Straight Connector 61">
              <a:extLst>
                <a:ext uri="{FF2B5EF4-FFF2-40B4-BE49-F238E27FC236}">
                  <a16:creationId xmlns:a16="http://schemas.microsoft.com/office/drawing/2014/main" id="{4AE43E64-A6BF-CEE8-A325-2E8133D5FCBB}"/>
                </a:ext>
              </a:extLst>
            </p:cNvPr>
            <p:cNvCxnSpPr>
              <a:stCxn id="60" idx="3"/>
            </p:cNvCxnSpPr>
            <p:nvPr/>
          </p:nvCxnSpPr>
          <p:spPr>
            <a:xfrm>
              <a:off x="3094665" y="780749"/>
              <a:ext cx="5540091" cy="0"/>
            </a:xfrm>
            <a:prstGeom prst="line">
              <a:avLst/>
            </a:prstGeom>
            <a:ln>
              <a:solidFill>
                <a:schemeClr val="tx2"/>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244D970-881B-2EDF-1188-7AA716DA531E}"/>
                </a:ext>
              </a:extLst>
            </p:cNvPr>
            <p:cNvCxnSpPr>
              <a:cxnSpLocks/>
            </p:cNvCxnSpPr>
            <p:nvPr/>
          </p:nvCxnSpPr>
          <p:spPr>
            <a:xfrm flipV="1">
              <a:off x="8620025" y="772368"/>
              <a:ext cx="8358" cy="764128"/>
            </a:xfrm>
            <a:prstGeom prst="line">
              <a:avLst/>
            </a:prstGeom>
            <a:ln>
              <a:solidFill>
                <a:schemeClr val="tx2"/>
              </a:solidFill>
            </a:ln>
          </p:spPr>
          <p:style>
            <a:lnRef idx="2">
              <a:schemeClr val="accent1"/>
            </a:lnRef>
            <a:fillRef idx="0">
              <a:schemeClr val="accent1"/>
            </a:fillRef>
            <a:effectRef idx="1">
              <a:schemeClr val="accent1"/>
            </a:effectRef>
            <a:fontRef idx="minor">
              <a:schemeClr val="tx1"/>
            </a:fontRef>
          </p:style>
        </p:cxnSp>
        <p:sp>
          <p:nvSpPr>
            <p:cNvPr id="64" name="TextBox 63">
              <a:extLst>
                <a:ext uri="{FF2B5EF4-FFF2-40B4-BE49-F238E27FC236}">
                  <a16:creationId xmlns:a16="http://schemas.microsoft.com/office/drawing/2014/main" id="{E183C767-61A2-ACE3-E60F-48BC91728157}"/>
                </a:ext>
              </a:extLst>
            </p:cNvPr>
            <p:cNvSpPr txBox="1"/>
            <p:nvPr/>
          </p:nvSpPr>
          <p:spPr>
            <a:xfrm>
              <a:off x="2281331" y="608922"/>
              <a:ext cx="712268" cy="446276"/>
            </a:xfrm>
            <a:prstGeom prst="rect">
              <a:avLst/>
            </a:prstGeom>
            <a:noFill/>
          </p:spPr>
          <p:txBody>
            <a:bodyPr wrap="none" rtlCol="0">
              <a:spAutoFit/>
            </a:bodyPr>
            <a:lstStyle/>
            <a:p>
              <a:pPr algn="ctr"/>
              <a:r>
                <a:rPr lang="en-GB" sz="960" dirty="0"/>
                <a:t>Biomass </a:t>
              </a:r>
            </a:p>
            <a:p>
              <a:pPr algn="ctr"/>
              <a:r>
                <a:rPr lang="en-GB" sz="960" dirty="0"/>
                <a:t>Feedstock </a:t>
              </a:r>
            </a:p>
            <a:p>
              <a:pPr algn="ctr"/>
              <a:r>
                <a:rPr lang="en-GB" sz="960" dirty="0"/>
                <a:t>Homogenizer</a:t>
              </a:r>
            </a:p>
          </p:txBody>
        </p:sp>
        <p:sp>
          <p:nvSpPr>
            <p:cNvPr id="65" name="TextBox 64">
              <a:extLst>
                <a:ext uri="{FF2B5EF4-FFF2-40B4-BE49-F238E27FC236}">
                  <a16:creationId xmlns:a16="http://schemas.microsoft.com/office/drawing/2014/main" id="{7A03C00A-6FE2-B9E7-367F-94629CE8ED0A}"/>
                </a:ext>
              </a:extLst>
            </p:cNvPr>
            <p:cNvSpPr txBox="1"/>
            <p:nvPr/>
          </p:nvSpPr>
          <p:spPr>
            <a:xfrm>
              <a:off x="5931015" y="5548378"/>
              <a:ext cx="2347598" cy="630942"/>
            </a:xfrm>
            <a:prstGeom prst="rect">
              <a:avLst/>
            </a:prstGeom>
            <a:noFill/>
          </p:spPr>
          <p:txBody>
            <a:bodyPr wrap="none" rtlCol="0">
              <a:spAutoFit/>
            </a:bodyPr>
            <a:lstStyle/>
            <a:p>
              <a:pPr algn="ctr"/>
              <a:r>
                <a:rPr lang="en-GB" sz="2160" b="1" dirty="0"/>
                <a:t>AD-HTC Fuel-Enhanced</a:t>
              </a:r>
            </a:p>
            <a:p>
              <a:pPr algn="ctr"/>
              <a:r>
                <a:rPr lang="en-GB" sz="2160" b="1" dirty="0"/>
                <a:t>Gas Power Cycle</a:t>
              </a:r>
            </a:p>
          </p:txBody>
        </p:sp>
        <p:cxnSp>
          <p:nvCxnSpPr>
            <p:cNvPr id="66" name="Straight Connector 65">
              <a:extLst>
                <a:ext uri="{FF2B5EF4-FFF2-40B4-BE49-F238E27FC236}">
                  <a16:creationId xmlns:a16="http://schemas.microsoft.com/office/drawing/2014/main" id="{41151B1B-20E1-1F45-94BC-C6189E88DCB7}"/>
                </a:ext>
              </a:extLst>
            </p:cNvPr>
            <p:cNvCxnSpPr>
              <a:cxnSpLocks/>
            </p:cNvCxnSpPr>
            <p:nvPr/>
          </p:nvCxnSpPr>
          <p:spPr>
            <a:xfrm flipH="1">
              <a:off x="1809430" y="761809"/>
              <a:ext cx="370835" cy="0"/>
            </a:xfrm>
            <a:prstGeom prst="line">
              <a:avLst/>
            </a:prstGeom>
            <a:ln>
              <a:solidFill>
                <a:schemeClr val="tx2"/>
              </a:solidFill>
              <a:headEnd type="triangle" w="med" len="med"/>
              <a:tailEnd type="none" w="med" len="med"/>
            </a:ln>
          </p:spPr>
          <p:style>
            <a:lnRef idx="2">
              <a:schemeClr val="accent1"/>
            </a:lnRef>
            <a:fillRef idx="0">
              <a:schemeClr val="accent1"/>
            </a:fillRef>
            <a:effectRef idx="1">
              <a:schemeClr val="accent1"/>
            </a:effectRef>
            <a:fontRef idx="minor">
              <a:schemeClr val="tx1"/>
            </a:fontRef>
          </p:style>
        </p:cxnSp>
        <p:sp>
          <p:nvSpPr>
            <p:cNvPr id="67" name="TextBox 66">
              <a:extLst>
                <a:ext uri="{FF2B5EF4-FFF2-40B4-BE49-F238E27FC236}">
                  <a16:creationId xmlns:a16="http://schemas.microsoft.com/office/drawing/2014/main" id="{8024D7BF-2D47-E54E-10FE-882CF9F09D72}"/>
                </a:ext>
              </a:extLst>
            </p:cNvPr>
            <p:cNvSpPr txBox="1"/>
            <p:nvPr/>
          </p:nvSpPr>
          <p:spPr>
            <a:xfrm>
              <a:off x="1005930" y="563235"/>
              <a:ext cx="816356" cy="446276"/>
            </a:xfrm>
            <a:prstGeom prst="rect">
              <a:avLst/>
            </a:prstGeom>
            <a:noFill/>
          </p:spPr>
          <p:txBody>
            <a:bodyPr wrap="none" rtlCol="0">
              <a:spAutoFit/>
            </a:bodyPr>
            <a:lstStyle/>
            <a:p>
              <a:pPr algn="ctr"/>
              <a:r>
                <a:rPr lang="en-GB" sz="1440" dirty="0"/>
                <a:t>Biomass</a:t>
              </a:r>
            </a:p>
            <a:p>
              <a:pPr algn="ctr"/>
              <a:r>
                <a:rPr lang="en-GB" sz="1440" dirty="0"/>
                <a:t> Feedstock</a:t>
              </a:r>
            </a:p>
          </p:txBody>
        </p:sp>
      </p:grpSp>
      <p:sp>
        <p:nvSpPr>
          <p:cNvPr id="68" name="Rectangle 67"/>
          <p:cNvSpPr/>
          <p:nvPr/>
        </p:nvSpPr>
        <p:spPr>
          <a:xfrm>
            <a:off x="11531667" y="7855634"/>
            <a:ext cx="3128211" cy="3078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78233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5486400" cy="8229600"/>
          </a:xfrm>
          <a:prstGeom prst="rect">
            <a:avLst/>
          </a:prstGeom>
        </p:spPr>
      </p:pic>
      <p:sp>
        <p:nvSpPr>
          <p:cNvPr id="3" name="Text 0"/>
          <p:cNvSpPr/>
          <p:nvPr/>
        </p:nvSpPr>
        <p:spPr>
          <a:xfrm>
            <a:off x="6280190" y="328662"/>
            <a:ext cx="7556421" cy="1417558"/>
          </a:xfrm>
          <a:prstGeom prst="rect">
            <a:avLst/>
          </a:prstGeom>
          <a:noFill/>
          <a:ln/>
        </p:spPr>
        <p:txBody>
          <a:bodyPr wrap="square" lIns="0" tIns="0" rIns="0" bIns="0" rtlCol="0" anchor="t"/>
          <a:lstStyle/>
          <a:p>
            <a:pPr marL="0" indent="0" algn="l">
              <a:lnSpc>
                <a:spcPts val="5550"/>
              </a:lnSpc>
              <a:buNone/>
            </a:pPr>
            <a:r>
              <a:rPr lang="en-US" sz="3900" dirty="0">
                <a:solidFill>
                  <a:srgbClr val="9C5461"/>
                </a:solidFill>
                <a:latin typeface="DM Sans Semi Bold" pitchFamily="34" charset="0"/>
                <a:ea typeface="DM Sans Semi Bold" pitchFamily="34" charset="-122"/>
                <a:cs typeface="DM Sans Semi Bold" pitchFamily="34" charset="-120"/>
              </a:rPr>
              <a:t>Web Application Demo — Simulation Interface</a:t>
            </a:r>
            <a:endParaRPr lang="en-US" sz="3900" dirty="0"/>
          </a:p>
        </p:txBody>
      </p:sp>
      <p:sp>
        <p:nvSpPr>
          <p:cNvPr id="4" name="Text 1"/>
          <p:cNvSpPr/>
          <p:nvPr/>
        </p:nvSpPr>
        <p:spPr>
          <a:xfrm>
            <a:off x="6280190" y="2086382"/>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A4A4A"/>
                </a:solidFill>
                <a:latin typeface="DM Sans" pitchFamily="34" charset="0"/>
                <a:ea typeface="DM Sans" pitchFamily="34" charset="-122"/>
                <a:cs typeface="DM Sans" pitchFamily="34" charset="-120"/>
              </a:rPr>
              <a:t>Live simulation UI showing input controls, parameter panels, and result widgets (power, efficiency, consumption</a:t>
            </a:r>
            <a:r>
              <a:rPr lang="en-US" sz="1750" dirty="0" smtClean="0">
                <a:solidFill>
                  <a:srgbClr val="4A4A4A"/>
                </a:solidFill>
                <a:latin typeface="DM Sans" pitchFamily="34" charset="0"/>
                <a:ea typeface="DM Sans" pitchFamily="34" charset="-122"/>
                <a:cs typeface="DM Sans" pitchFamily="34" charset="-120"/>
              </a:rPr>
              <a:t>).</a:t>
            </a:r>
            <a:endParaRPr lang="en-US" sz="1750" dirty="0"/>
          </a:p>
        </p:txBody>
      </p:sp>
      <p:sp>
        <p:nvSpPr>
          <p:cNvPr id="5" name="Text 2"/>
          <p:cNvSpPr/>
          <p:nvPr/>
        </p:nvSpPr>
        <p:spPr>
          <a:xfrm>
            <a:off x="6280190" y="3395941"/>
            <a:ext cx="3402330" cy="4464691"/>
          </a:xfrm>
          <a:prstGeom prst="rect">
            <a:avLst/>
          </a:prstGeom>
          <a:noFill/>
          <a:ln/>
        </p:spPr>
        <p:txBody>
          <a:bodyPr wrap="none" lIns="0" tIns="0" rIns="0" bIns="0" rtlCol="0" anchor="t"/>
          <a:lstStyle/>
          <a:p>
            <a:pPr>
              <a:lnSpc>
                <a:spcPts val="5550"/>
              </a:lnSpc>
            </a:pPr>
            <a:r>
              <a:rPr lang="en-US" sz="2000" b="1" dirty="0" smtClean="0">
                <a:solidFill>
                  <a:srgbClr val="9C5461"/>
                </a:solidFill>
                <a:latin typeface="DM Sans Semi Bold" pitchFamily="34" charset="0"/>
                <a:ea typeface="DM Sans Semi Bold" pitchFamily="34" charset="-122"/>
                <a:cs typeface="DM Sans Semi Bold" pitchFamily="34" charset="-120"/>
              </a:rPr>
              <a:t>INPUTS</a:t>
            </a:r>
            <a:endParaRPr lang="en-US" sz="2000" b="1" dirty="0" smtClean="0"/>
          </a:p>
          <a:p>
            <a:pPr marL="0" indent="0" algn="l">
              <a:lnSpc>
                <a:spcPts val="3300"/>
              </a:lnSpc>
              <a:buNone/>
            </a:pPr>
            <a:endParaRPr lang="en-US" sz="2000" dirty="0"/>
          </a:p>
          <a:p>
            <a:pPr>
              <a:lnSpc>
                <a:spcPts val="3300"/>
              </a:lnSpc>
            </a:pPr>
            <a:r>
              <a:rPr lang="en-US" sz="2000" dirty="0" smtClean="0">
                <a:solidFill>
                  <a:schemeClr val="bg2">
                    <a:lumMod val="25000"/>
                  </a:schemeClr>
                </a:solidFill>
              </a:rPr>
              <a:t>Bio</a:t>
            </a:r>
            <a:r>
              <a:rPr lang="en-US" sz="2000" dirty="0" smtClean="0">
                <a:solidFill>
                  <a:schemeClr val="bg2">
                    <a:lumMod val="25000"/>
                  </a:schemeClr>
                </a:solidFill>
                <a:effectLst/>
              </a:rPr>
              <a:t>mass flow rate, </a:t>
            </a:r>
          </a:p>
          <a:p>
            <a:pPr>
              <a:lnSpc>
                <a:spcPts val="3300"/>
              </a:lnSpc>
            </a:pPr>
            <a:r>
              <a:rPr lang="en-US" sz="2000" dirty="0" smtClean="0">
                <a:solidFill>
                  <a:schemeClr val="bg2">
                    <a:lumMod val="25000"/>
                  </a:schemeClr>
                </a:solidFill>
                <a:effectLst/>
              </a:rPr>
              <a:t>moisture content,</a:t>
            </a:r>
          </a:p>
          <a:p>
            <a:pPr>
              <a:lnSpc>
                <a:spcPts val="3300"/>
              </a:lnSpc>
            </a:pPr>
            <a:r>
              <a:rPr lang="en-US" sz="2000" dirty="0" smtClean="0">
                <a:solidFill>
                  <a:schemeClr val="bg2">
                    <a:lumMod val="25000"/>
                  </a:schemeClr>
                </a:solidFill>
                <a:effectLst/>
              </a:rPr>
              <a:t>lower heating value (LHV), </a:t>
            </a:r>
          </a:p>
          <a:p>
            <a:pPr>
              <a:lnSpc>
                <a:spcPts val="3300"/>
              </a:lnSpc>
            </a:pPr>
            <a:r>
              <a:rPr lang="en-US" sz="2000" dirty="0" smtClean="0">
                <a:solidFill>
                  <a:schemeClr val="bg2">
                    <a:lumMod val="25000"/>
                  </a:schemeClr>
                </a:solidFill>
                <a:effectLst/>
              </a:rPr>
              <a:t>boiler and condenser pressures,</a:t>
            </a:r>
          </a:p>
          <a:p>
            <a:pPr>
              <a:lnSpc>
                <a:spcPts val="3300"/>
              </a:lnSpc>
            </a:pPr>
            <a:r>
              <a:rPr lang="en-US" sz="2000" dirty="0" smtClean="0">
                <a:solidFill>
                  <a:schemeClr val="bg2">
                    <a:lumMod val="25000"/>
                  </a:schemeClr>
                </a:solidFill>
                <a:effectLst/>
              </a:rPr>
              <a:t>turbine efficiency, compressor </a:t>
            </a:r>
          </a:p>
          <a:p>
            <a:pPr>
              <a:lnSpc>
                <a:spcPts val="3300"/>
              </a:lnSpc>
            </a:pPr>
            <a:r>
              <a:rPr lang="en-US" sz="2000" dirty="0" smtClean="0">
                <a:solidFill>
                  <a:schemeClr val="bg2">
                    <a:lumMod val="25000"/>
                  </a:schemeClr>
                </a:solidFill>
                <a:effectLst/>
              </a:rPr>
              <a:t>pressure ratio, compressor </a:t>
            </a:r>
          </a:p>
          <a:p>
            <a:pPr>
              <a:lnSpc>
                <a:spcPts val="3300"/>
              </a:lnSpc>
            </a:pPr>
            <a:r>
              <a:rPr lang="en-US" sz="2000" dirty="0" smtClean="0">
                <a:solidFill>
                  <a:schemeClr val="bg2">
                    <a:lumMod val="25000"/>
                  </a:schemeClr>
                </a:solidFill>
                <a:effectLst/>
              </a:rPr>
              <a:t>efficiency, and turbine </a:t>
            </a:r>
          </a:p>
          <a:p>
            <a:pPr>
              <a:lnSpc>
                <a:spcPts val="3300"/>
              </a:lnSpc>
            </a:pPr>
            <a:r>
              <a:rPr lang="en-US" sz="2000" dirty="0" smtClean="0">
                <a:solidFill>
                  <a:schemeClr val="bg2">
                    <a:lumMod val="25000"/>
                  </a:schemeClr>
                </a:solidFill>
                <a:effectLst/>
              </a:rPr>
              <a:t>inlet temperature.</a:t>
            </a:r>
            <a:endParaRPr lang="en-US" sz="2000" dirty="0">
              <a:solidFill>
                <a:schemeClr val="bg2">
                  <a:lumMod val="25000"/>
                </a:schemeClr>
              </a:solidFill>
            </a:endParaRPr>
          </a:p>
        </p:txBody>
      </p:sp>
      <p:sp>
        <p:nvSpPr>
          <p:cNvPr id="6" name="Rectangle 5"/>
          <p:cNvSpPr/>
          <p:nvPr/>
        </p:nvSpPr>
        <p:spPr>
          <a:xfrm>
            <a:off x="11438020" y="6874229"/>
            <a:ext cx="3128211" cy="1251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2"/>
          <p:cNvSpPr/>
          <p:nvPr/>
        </p:nvSpPr>
        <p:spPr>
          <a:xfrm>
            <a:off x="10434281" y="3395940"/>
            <a:ext cx="3402330" cy="4464691"/>
          </a:xfrm>
          <a:prstGeom prst="rect">
            <a:avLst/>
          </a:prstGeom>
          <a:noFill/>
          <a:ln/>
        </p:spPr>
        <p:txBody>
          <a:bodyPr wrap="none" lIns="0" tIns="0" rIns="0" bIns="0" rtlCol="0" anchor="t"/>
          <a:lstStyle/>
          <a:p>
            <a:pPr>
              <a:lnSpc>
                <a:spcPts val="5550"/>
              </a:lnSpc>
            </a:pPr>
            <a:r>
              <a:rPr lang="en-US" sz="2000" b="1" dirty="0" smtClean="0">
                <a:solidFill>
                  <a:srgbClr val="9C5461"/>
                </a:solidFill>
                <a:latin typeface="DM Sans Semi Bold" pitchFamily="34" charset="0"/>
                <a:ea typeface="DM Sans Semi Bold" pitchFamily="34" charset="-122"/>
                <a:cs typeface="DM Sans Semi Bold" pitchFamily="34" charset="-120"/>
              </a:rPr>
              <a:t>OUTPUTS</a:t>
            </a:r>
            <a:endParaRPr lang="en-US" sz="2000" b="1" dirty="0" smtClean="0"/>
          </a:p>
          <a:p>
            <a:pPr marL="0" indent="0" algn="l">
              <a:lnSpc>
                <a:spcPts val="3300"/>
              </a:lnSpc>
              <a:buNone/>
            </a:pPr>
            <a:endParaRPr lang="en-US" sz="2000" dirty="0"/>
          </a:p>
          <a:p>
            <a:pPr>
              <a:lnSpc>
                <a:spcPts val="3300"/>
              </a:lnSpc>
            </a:pPr>
            <a:r>
              <a:rPr lang="en-US" sz="2000" dirty="0">
                <a:solidFill>
                  <a:schemeClr val="bg2">
                    <a:lumMod val="25000"/>
                  </a:schemeClr>
                </a:solidFill>
              </a:rPr>
              <a:t>T</a:t>
            </a:r>
            <a:r>
              <a:rPr lang="en-US" sz="2000" dirty="0" smtClean="0">
                <a:solidFill>
                  <a:schemeClr val="bg2">
                    <a:lumMod val="25000"/>
                  </a:schemeClr>
                </a:solidFill>
              </a:rPr>
              <a:t>otal power (Brayton, Rankine, </a:t>
            </a:r>
          </a:p>
          <a:p>
            <a:pPr>
              <a:lnSpc>
                <a:spcPts val="3300"/>
              </a:lnSpc>
            </a:pPr>
            <a:r>
              <a:rPr lang="en-US" sz="2000" dirty="0" smtClean="0">
                <a:solidFill>
                  <a:schemeClr val="bg2">
                    <a:lumMod val="25000"/>
                  </a:schemeClr>
                </a:solidFill>
              </a:rPr>
              <a:t>combined), cycle efficiencies,</a:t>
            </a:r>
          </a:p>
          <a:p>
            <a:pPr>
              <a:lnSpc>
                <a:spcPts val="3300"/>
              </a:lnSpc>
            </a:pPr>
            <a:r>
              <a:rPr lang="en-US" sz="2000" dirty="0" smtClean="0">
                <a:solidFill>
                  <a:schemeClr val="bg2">
                    <a:lumMod val="25000"/>
                  </a:schemeClr>
                </a:solidFill>
              </a:rPr>
              <a:t>fuel consumption, energy </a:t>
            </a:r>
          </a:p>
          <a:p>
            <a:pPr>
              <a:lnSpc>
                <a:spcPts val="3300"/>
              </a:lnSpc>
            </a:pPr>
            <a:r>
              <a:rPr lang="en-US" sz="2000" dirty="0" smtClean="0">
                <a:solidFill>
                  <a:schemeClr val="bg2">
                    <a:lumMod val="25000"/>
                  </a:schemeClr>
                </a:solidFill>
              </a:rPr>
              <a:t>flow analysis (useful work </a:t>
            </a:r>
          </a:p>
          <a:p>
            <a:pPr>
              <a:lnSpc>
                <a:spcPts val="3300"/>
              </a:lnSpc>
            </a:pPr>
            <a:r>
              <a:rPr lang="en-US" sz="2000" dirty="0" smtClean="0">
                <a:solidFill>
                  <a:schemeClr val="bg2">
                    <a:lumMod val="25000"/>
                  </a:schemeClr>
                </a:solidFill>
              </a:rPr>
              <a:t>and losses), and AD‑HTC gas </a:t>
            </a:r>
          </a:p>
          <a:p>
            <a:pPr>
              <a:lnSpc>
                <a:spcPts val="3300"/>
              </a:lnSpc>
            </a:pPr>
            <a:r>
              <a:rPr lang="en-US" sz="2000" dirty="0" smtClean="0">
                <a:solidFill>
                  <a:schemeClr val="bg2">
                    <a:lumMod val="25000"/>
                  </a:schemeClr>
                </a:solidFill>
              </a:rPr>
              <a:t>yields (Gas A, Gas B, methane, </a:t>
            </a:r>
          </a:p>
          <a:p>
            <a:pPr>
              <a:lnSpc>
                <a:spcPts val="3300"/>
              </a:lnSpc>
            </a:pPr>
            <a:r>
              <a:rPr lang="en-US" sz="2000" dirty="0" smtClean="0">
                <a:solidFill>
                  <a:schemeClr val="bg2">
                    <a:lumMod val="25000"/>
                  </a:schemeClr>
                </a:solidFill>
              </a:rPr>
              <a:t>HTC heating load).</a:t>
            </a:r>
            <a:endParaRPr lang="en-US" sz="2000" dirty="0">
              <a:solidFill>
                <a:schemeClr val="bg2">
                  <a:lumMod val="25000"/>
                </a:schemeClr>
              </a:solidFill>
            </a:endParaRP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486400" cy="8229600"/>
          </a:xfrm>
          <a:prstGeom prst="rect">
            <a:avLst/>
          </a:prstGeom>
        </p:spPr>
      </p:pic>
    </p:spTree>
    <p:extLst>
      <p:ext uri="{BB962C8B-B14F-4D97-AF65-F5344CB8AC3E}">
        <p14:creationId xmlns:p14="http://schemas.microsoft.com/office/powerpoint/2010/main" val="14881345"/>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438020" y="6874229"/>
            <a:ext cx="3128211" cy="12512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0" descr="preencoded.png"/>
          <p:cNvPicPr>
            <a:picLocks noChangeAspect="1"/>
          </p:cNvPicPr>
          <p:nvPr/>
        </p:nvPicPr>
        <p:blipFill>
          <a:blip r:embed="rId2"/>
          <a:stretch>
            <a:fillRect/>
          </a:stretch>
        </p:blipFill>
        <p:spPr>
          <a:xfrm>
            <a:off x="0" y="0"/>
            <a:ext cx="14630400" cy="3513221"/>
          </a:xfrm>
          <a:prstGeom prst="rect">
            <a:avLst/>
          </a:prstGeom>
        </p:spPr>
      </p:pic>
      <p:sp>
        <p:nvSpPr>
          <p:cNvPr id="4" name="Text 0"/>
          <p:cNvSpPr/>
          <p:nvPr/>
        </p:nvSpPr>
        <p:spPr>
          <a:xfrm>
            <a:off x="793790" y="4644985"/>
            <a:ext cx="5670590" cy="708779"/>
          </a:xfrm>
          <a:prstGeom prst="rect">
            <a:avLst/>
          </a:prstGeom>
          <a:noFill/>
          <a:ln/>
        </p:spPr>
        <p:txBody>
          <a:bodyPr wrap="none" lIns="0" tIns="0" rIns="0" bIns="0" rtlCol="0" anchor="t"/>
          <a:lstStyle/>
          <a:p>
            <a:pPr marL="0" indent="0" algn="l">
              <a:lnSpc>
                <a:spcPts val="5550"/>
              </a:lnSpc>
              <a:buNone/>
            </a:pPr>
            <a:r>
              <a:rPr lang="en-US" sz="3900" dirty="0">
                <a:solidFill>
                  <a:srgbClr val="9C5461"/>
                </a:solidFill>
                <a:latin typeface="DM Sans Semi Bold" pitchFamily="34" charset="0"/>
                <a:ea typeface="DM Sans Semi Bold" pitchFamily="34" charset="-122"/>
                <a:cs typeface="DM Sans Semi Bold" pitchFamily="34" charset="-120"/>
              </a:rPr>
              <a:t>Acknowledgement</a:t>
            </a:r>
            <a:endParaRPr lang="en-US" sz="3900" dirty="0"/>
          </a:p>
        </p:txBody>
      </p:sp>
      <p:sp>
        <p:nvSpPr>
          <p:cNvPr id="5" name="Text 1"/>
          <p:cNvSpPr/>
          <p:nvPr/>
        </p:nvSpPr>
        <p:spPr>
          <a:xfrm>
            <a:off x="793790" y="5693926"/>
            <a:ext cx="13042821" cy="725805"/>
          </a:xfrm>
          <a:prstGeom prst="rect">
            <a:avLst/>
          </a:prstGeom>
          <a:noFill/>
          <a:ln/>
        </p:spPr>
        <p:txBody>
          <a:bodyPr wrap="square" lIns="0" tIns="0" rIns="0" bIns="0" rtlCol="0" anchor="t"/>
          <a:lstStyle/>
          <a:p>
            <a:pPr>
              <a:lnSpc>
                <a:spcPts val="2850"/>
              </a:lnSpc>
            </a:pPr>
            <a:r>
              <a:rPr lang="en-US" sz="1900" dirty="0" smtClean="0"/>
              <a:t>We sincerely acknowledge the guidance and technical supervision of </a:t>
            </a:r>
            <a:r>
              <a:rPr lang="en-US" sz="1900" dirty="0" err="1" smtClean="0"/>
              <a:t>Dr</a:t>
            </a:r>
            <a:r>
              <a:rPr lang="en-US" sz="1900" dirty="0" smtClean="0"/>
              <a:t> </a:t>
            </a:r>
            <a:r>
              <a:rPr lang="en-US" sz="1900" b="1" dirty="0" err="1" smtClean="0"/>
              <a:t>Ogedengbe</a:t>
            </a:r>
            <a:r>
              <a:rPr lang="en-US" sz="1900" dirty="0" smtClean="0"/>
              <a:t> and the department for their unwavering support throughout this project.</a:t>
            </a:r>
            <a:br>
              <a:rPr lang="en-US" sz="1900" dirty="0" smtClean="0"/>
            </a:br>
            <a:r>
              <a:rPr lang="en-US" sz="1900" dirty="0" smtClean="0"/>
              <a:t>Special appreciation goes to our group members for their dedication, teamwork, and collective effort in developing this project. Each contribution was valuable in achieving our objectives. We are grateful for the collaboration and shared commitment that made this work possible.</a:t>
            </a:r>
            <a:endParaRPr lang="en-US" sz="1900" dirty="0">
              <a:solidFill>
                <a:schemeClr val="bg2">
                  <a:lumMod val="25000"/>
                </a:schemeClr>
              </a:solidFill>
            </a:endParaRPr>
          </a:p>
        </p:txBody>
      </p:sp>
    </p:spTree>
    <p:extLst>
      <p:ext uri="{BB962C8B-B14F-4D97-AF65-F5344CB8AC3E}">
        <p14:creationId xmlns:p14="http://schemas.microsoft.com/office/powerpoint/2010/main" val="264997081"/>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5486400" cy="8229600"/>
          </a:xfrm>
          <a:prstGeom prst="rect">
            <a:avLst/>
          </a:prstGeom>
        </p:spPr>
      </p:pic>
      <p:sp>
        <p:nvSpPr>
          <p:cNvPr id="3" name="Text 0"/>
          <p:cNvSpPr/>
          <p:nvPr/>
        </p:nvSpPr>
        <p:spPr>
          <a:xfrm>
            <a:off x="6280190" y="83034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9C5461"/>
                </a:solidFill>
                <a:latin typeface="DM Sans Semi Bold" pitchFamily="34" charset="0"/>
                <a:ea typeface="DM Sans Semi Bold" pitchFamily="34" charset="-122"/>
                <a:cs typeface="DM Sans Semi Bold" pitchFamily="34" charset="-120"/>
              </a:rPr>
              <a:t>Conclusion — Key Takeaways</a:t>
            </a:r>
            <a:endParaRPr lang="en-US" sz="4450" dirty="0"/>
          </a:p>
        </p:txBody>
      </p:sp>
      <p:sp>
        <p:nvSpPr>
          <p:cNvPr id="15" name="Rectangle 14"/>
          <p:cNvSpPr/>
          <p:nvPr/>
        </p:nvSpPr>
        <p:spPr>
          <a:xfrm>
            <a:off x="11438020" y="7399139"/>
            <a:ext cx="3128211" cy="7263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Image 1" descr="preencoded.png"/>
          <p:cNvPicPr>
            <a:picLocks noChangeAspect="1"/>
          </p:cNvPicPr>
          <p:nvPr/>
        </p:nvPicPr>
        <p:blipFill>
          <a:blip r:embed="rId3"/>
          <a:stretch>
            <a:fillRect/>
          </a:stretch>
        </p:blipFill>
        <p:spPr>
          <a:xfrm>
            <a:off x="6280190" y="3030591"/>
            <a:ext cx="113348" cy="113348"/>
          </a:xfrm>
          <a:prstGeom prst="rect">
            <a:avLst/>
          </a:prstGeom>
        </p:spPr>
      </p:pic>
      <p:sp>
        <p:nvSpPr>
          <p:cNvPr id="17" name="Text 1"/>
          <p:cNvSpPr/>
          <p:nvPr/>
        </p:nvSpPr>
        <p:spPr>
          <a:xfrm>
            <a:off x="6620351" y="2910100"/>
            <a:ext cx="2835235" cy="354330"/>
          </a:xfrm>
          <a:prstGeom prst="rect">
            <a:avLst/>
          </a:prstGeom>
          <a:noFill/>
          <a:ln/>
        </p:spPr>
        <p:txBody>
          <a:bodyPr wrap="none" lIns="0" tIns="0" rIns="0" bIns="0" rtlCol="0" anchor="t"/>
          <a:lstStyle/>
          <a:p>
            <a:pPr marL="0" indent="0" algn="l">
              <a:lnSpc>
                <a:spcPts val="2750"/>
              </a:lnSpc>
              <a:buNone/>
            </a:pPr>
            <a:r>
              <a:rPr lang="en-US" sz="2200" dirty="0" smtClean="0">
                <a:solidFill>
                  <a:srgbClr val="4A4A4A"/>
                </a:solidFill>
                <a:latin typeface="DM Sans Semi Bold" pitchFamily="34" charset="0"/>
                <a:ea typeface="DM Sans Semi Bold" pitchFamily="34" charset="-122"/>
                <a:cs typeface="DM Sans Semi Bold" pitchFamily="34" charset="-120"/>
              </a:rPr>
              <a:t>What we did</a:t>
            </a:r>
            <a:endParaRPr lang="en-US" sz="2200" dirty="0"/>
          </a:p>
        </p:txBody>
      </p:sp>
      <p:sp>
        <p:nvSpPr>
          <p:cNvPr id="18" name="Text 2"/>
          <p:cNvSpPr/>
          <p:nvPr/>
        </p:nvSpPr>
        <p:spPr>
          <a:xfrm>
            <a:off x="6620351" y="3400518"/>
            <a:ext cx="7216259" cy="362903"/>
          </a:xfrm>
          <a:prstGeom prst="rect">
            <a:avLst/>
          </a:prstGeom>
          <a:noFill/>
          <a:ln/>
        </p:spPr>
        <p:txBody>
          <a:bodyPr wrap="none" lIns="0" tIns="0" rIns="0" bIns="0" rtlCol="0" anchor="t"/>
          <a:lstStyle/>
          <a:p>
            <a:pPr marL="0" indent="0" algn="l">
              <a:lnSpc>
                <a:spcPts val="2850"/>
              </a:lnSpc>
              <a:buNone/>
            </a:pPr>
            <a:r>
              <a:rPr lang="en-US" sz="1750" dirty="0" smtClean="0">
                <a:solidFill>
                  <a:srgbClr val="4A4A4A"/>
                </a:solidFill>
                <a:latin typeface="DM Sans" pitchFamily="34" charset="0"/>
                <a:ea typeface="DM Sans" pitchFamily="34" charset="-122"/>
                <a:cs typeface="DM Sans" pitchFamily="34" charset="-120"/>
              </a:rPr>
              <a:t>We simulated a system that turns wet biomass into electricity using </a:t>
            </a:r>
          </a:p>
          <a:p>
            <a:pPr marL="0" indent="0" algn="l">
              <a:lnSpc>
                <a:spcPts val="2850"/>
              </a:lnSpc>
              <a:buNone/>
            </a:pPr>
            <a:r>
              <a:rPr lang="en-US" sz="1750" dirty="0" smtClean="0">
                <a:solidFill>
                  <a:srgbClr val="4A4A4A"/>
                </a:solidFill>
                <a:latin typeface="DM Sans" pitchFamily="34" charset="0"/>
              </a:rPr>
              <a:t>HTC AND AD together</a:t>
            </a:r>
            <a:endParaRPr lang="en-US" sz="1750" dirty="0"/>
          </a:p>
        </p:txBody>
      </p:sp>
      <p:pic>
        <p:nvPicPr>
          <p:cNvPr id="19" name="Image 2" descr="preencoded.png"/>
          <p:cNvPicPr>
            <a:picLocks noChangeAspect="1"/>
          </p:cNvPicPr>
          <p:nvPr/>
        </p:nvPicPr>
        <p:blipFill>
          <a:blip r:embed="rId3"/>
          <a:stretch>
            <a:fillRect/>
          </a:stretch>
        </p:blipFill>
        <p:spPr>
          <a:xfrm>
            <a:off x="6280190" y="4526222"/>
            <a:ext cx="113348" cy="113348"/>
          </a:xfrm>
          <a:prstGeom prst="rect">
            <a:avLst/>
          </a:prstGeom>
        </p:spPr>
      </p:pic>
      <p:sp>
        <p:nvSpPr>
          <p:cNvPr id="20" name="Text 3"/>
          <p:cNvSpPr/>
          <p:nvPr/>
        </p:nvSpPr>
        <p:spPr>
          <a:xfrm>
            <a:off x="6620351" y="4405731"/>
            <a:ext cx="2835235" cy="354330"/>
          </a:xfrm>
          <a:prstGeom prst="rect">
            <a:avLst/>
          </a:prstGeom>
          <a:noFill/>
          <a:ln/>
        </p:spPr>
        <p:txBody>
          <a:bodyPr wrap="none" lIns="0" tIns="0" rIns="0" bIns="0" rtlCol="0" anchor="t"/>
          <a:lstStyle/>
          <a:p>
            <a:pPr marL="0" indent="0" algn="l">
              <a:lnSpc>
                <a:spcPts val="2750"/>
              </a:lnSpc>
              <a:buNone/>
            </a:pPr>
            <a:r>
              <a:rPr lang="en-US" sz="2200" dirty="0" smtClean="0">
                <a:solidFill>
                  <a:srgbClr val="4A4A4A"/>
                </a:solidFill>
                <a:latin typeface="DM Sans Semi Bold" pitchFamily="34" charset="0"/>
                <a:ea typeface="DM Sans Semi Bold" pitchFamily="34" charset="-122"/>
                <a:cs typeface="DM Sans Semi Bold" pitchFamily="34" charset="-120"/>
              </a:rPr>
              <a:t>Why it Works</a:t>
            </a:r>
            <a:endParaRPr lang="en-US" sz="2200" dirty="0"/>
          </a:p>
        </p:txBody>
      </p:sp>
      <p:sp>
        <p:nvSpPr>
          <p:cNvPr id="21" name="Text 4"/>
          <p:cNvSpPr/>
          <p:nvPr/>
        </p:nvSpPr>
        <p:spPr>
          <a:xfrm>
            <a:off x="6620351" y="4896149"/>
            <a:ext cx="7216259" cy="362903"/>
          </a:xfrm>
          <a:prstGeom prst="rect">
            <a:avLst/>
          </a:prstGeom>
          <a:noFill/>
          <a:ln/>
        </p:spPr>
        <p:txBody>
          <a:bodyPr wrap="none" lIns="0" tIns="0" rIns="0" bIns="0" rtlCol="0" anchor="t"/>
          <a:lstStyle/>
          <a:p>
            <a:pPr marL="0" indent="0" algn="l">
              <a:lnSpc>
                <a:spcPts val="2850"/>
              </a:lnSpc>
              <a:buNone/>
            </a:pPr>
            <a:r>
              <a:rPr lang="en-US" sz="1750" dirty="0" smtClean="0">
                <a:solidFill>
                  <a:srgbClr val="4A4A4A"/>
                </a:solidFill>
                <a:latin typeface="DM Sans" pitchFamily="34" charset="0"/>
                <a:ea typeface="DM Sans" pitchFamily="34" charset="-122"/>
                <a:cs typeface="DM Sans" pitchFamily="34" charset="-120"/>
              </a:rPr>
              <a:t>It handles wet waste without drying, recovers energy at multiple stages,</a:t>
            </a:r>
          </a:p>
          <a:p>
            <a:pPr marL="0" indent="0" algn="l">
              <a:lnSpc>
                <a:spcPts val="2850"/>
              </a:lnSpc>
              <a:buNone/>
            </a:pPr>
            <a:r>
              <a:rPr lang="en-US" sz="1750" dirty="0" smtClean="0">
                <a:solidFill>
                  <a:srgbClr val="4A4A4A"/>
                </a:solidFill>
                <a:latin typeface="DM Sans" pitchFamily="34" charset="0"/>
              </a:rPr>
              <a:t>And produces useful fuel from two parallel pathways.</a:t>
            </a:r>
            <a:endParaRPr lang="en-US" sz="1750" dirty="0"/>
          </a:p>
        </p:txBody>
      </p:sp>
      <p:pic>
        <p:nvPicPr>
          <p:cNvPr id="22" name="Image 3" descr="preencoded.png"/>
          <p:cNvPicPr>
            <a:picLocks noChangeAspect="1"/>
          </p:cNvPicPr>
          <p:nvPr/>
        </p:nvPicPr>
        <p:blipFill>
          <a:blip r:embed="rId3"/>
          <a:stretch>
            <a:fillRect/>
          </a:stretch>
        </p:blipFill>
        <p:spPr>
          <a:xfrm>
            <a:off x="6280190" y="6152487"/>
            <a:ext cx="113348" cy="113348"/>
          </a:xfrm>
          <a:prstGeom prst="rect">
            <a:avLst/>
          </a:prstGeom>
        </p:spPr>
      </p:pic>
      <p:sp>
        <p:nvSpPr>
          <p:cNvPr id="23" name="Text 5"/>
          <p:cNvSpPr/>
          <p:nvPr/>
        </p:nvSpPr>
        <p:spPr>
          <a:xfrm>
            <a:off x="6620351" y="6031996"/>
            <a:ext cx="2835235" cy="354330"/>
          </a:xfrm>
          <a:prstGeom prst="rect">
            <a:avLst/>
          </a:prstGeom>
          <a:noFill/>
          <a:ln/>
        </p:spPr>
        <p:txBody>
          <a:bodyPr wrap="none" lIns="0" tIns="0" rIns="0" bIns="0" rtlCol="0" anchor="t"/>
          <a:lstStyle/>
          <a:p>
            <a:pPr marL="0" indent="0" algn="l">
              <a:lnSpc>
                <a:spcPts val="2750"/>
              </a:lnSpc>
              <a:buNone/>
            </a:pPr>
            <a:r>
              <a:rPr lang="en-US" sz="2200" dirty="0" smtClean="0">
                <a:solidFill>
                  <a:srgbClr val="4A4A4A"/>
                </a:solidFill>
                <a:latin typeface="DM Sans Semi Bold" pitchFamily="34" charset="0"/>
                <a:ea typeface="DM Sans Semi Bold" pitchFamily="34" charset="-122"/>
                <a:cs typeface="DM Sans Semi Bold" pitchFamily="34" charset="-120"/>
              </a:rPr>
              <a:t>What’s Next</a:t>
            </a:r>
            <a:endParaRPr lang="en-US" sz="2200" dirty="0"/>
          </a:p>
        </p:txBody>
      </p:sp>
      <p:sp>
        <p:nvSpPr>
          <p:cNvPr id="24" name="Text 6"/>
          <p:cNvSpPr/>
          <p:nvPr/>
        </p:nvSpPr>
        <p:spPr>
          <a:xfrm>
            <a:off x="6620351" y="6522414"/>
            <a:ext cx="7216259" cy="362903"/>
          </a:xfrm>
          <a:prstGeom prst="rect">
            <a:avLst/>
          </a:prstGeom>
          <a:noFill/>
          <a:ln/>
        </p:spPr>
        <p:txBody>
          <a:bodyPr wrap="none" lIns="0" tIns="0" rIns="0" bIns="0" rtlCol="0" anchor="t"/>
          <a:lstStyle/>
          <a:p>
            <a:pPr marL="0" indent="0" algn="l">
              <a:lnSpc>
                <a:spcPts val="2850"/>
              </a:lnSpc>
              <a:buNone/>
            </a:pPr>
            <a:r>
              <a:rPr lang="en-US" sz="1750" dirty="0" smtClean="0">
                <a:solidFill>
                  <a:srgbClr val="4A4A4A"/>
                </a:solidFill>
                <a:latin typeface="DM Sans" pitchFamily="34" charset="0"/>
                <a:ea typeface="DM Sans" pitchFamily="34" charset="-122"/>
                <a:cs typeface="DM Sans" pitchFamily="34" charset="-120"/>
              </a:rPr>
              <a:t>Refine the simulation with real data, explore better heat recovery, and </a:t>
            </a:r>
          </a:p>
          <a:p>
            <a:pPr marL="0" indent="0" algn="l">
              <a:lnSpc>
                <a:spcPts val="2850"/>
              </a:lnSpc>
              <a:buNone/>
            </a:pPr>
            <a:r>
              <a:rPr lang="en-US" sz="1750" dirty="0" smtClean="0">
                <a:solidFill>
                  <a:srgbClr val="4A4A4A"/>
                </a:solidFill>
                <a:latin typeface="DM Sans" pitchFamily="34" charset="0"/>
              </a:rPr>
              <a:t>Assess whether it makes sense to scale up</a:t>
            </a:r>
            <a:endParaRPr lang="en-US" sz="1750" dirty="0"/>
          </a:p>
        </p:txBody>
      </p:sp>
    </p:spTree>
    <p:extLst>
      <p:ext uri="{BB962C8B-B14F-4D97-AF65-F5344CB8AC3E}">
        <p14:creationId xmlns:p14="http://schemas.microsoft.com/office/powerpoint/2010/main" val="26527241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542</TotalTime>
  <Words>537</Words>
  <Application>Microsoft Office PowerPoint</Application>
  <PresentationFormat>Custom</PresentationFormat>
  <Paragraphs>94</Paragraphs>
  <Slides>8</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Calibri Light</vt:lpstr>
      <vt:lpstr>DM Sans Semi Bold</vt:lpstr>
      <vt:lpstr>Arial</vt:lpstr>
      <vt:lpstr>Inter Bold</vt:lpstr>
      <vt:lpstr>Inter</vt:lpstr>
      <vt:lpstr>Calibri</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FERDINAND</cp:lastModifiedBy>
  <cp:revision>35</cp:revision>
  <dcterms:created xsi:type="dcterms:W3CDTF">2026-02-22T06:15:10Z</dcterms:created>
  <dcterms:modified xsi:type="dcterms:W3CDTF">2026-02-22T15:20:44Z</dcterms:modified>
</cp:coreProperties>
</file>